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258" r:id="rId2"/>
    <p:sldId id="340" r:id="rId3"/>
    <p:sldId id="374" r:id="rId4"/>
    <p:sldId id="357" r:id="rId5"/>
    <p:sldId id="376" r:id="rId6"/>
    <p:sldId id="378" r:id="rId7"/>
    <p:sldId id="363" r:id="rId8"/>
    <p:sldId id="364" r:id="rId9"/>
    <p:sldId id="387" r:id="rId10"/>
    <p:sldId id="388" r:id="rId11"/>
    <p:sldId id="367" r:id="rId12"/>
    <p:sldId id="380" r:id="rId13"/>
    <p:sldId id="381" r:id="rId14"/>
    <p:sldId id="389" r:id="rId15"/>
    <p:sldId id="386" r:id="rId16"/>
  </p:sldIdLst>
  <p:sldSz cx="9144000" cy="6858000" type="screen4x3"/>
  <p:notesSz cx="6743700" cy="9855200"/>
  <p:defaultTextStyle>
    <a:defPPr>
      <a:defRPr lang="de-DE"/>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FFCCFF"/>
    <a:srgbClr val="FFFF66"/>
    <a:srgbClr val="CCFF99"/>
    <a:srgbClr val="CCFFFF"/>
    <a:srgbClr val="BEBC85"/>
    <a:srgbClr val="C2CFE7"/>
    <a:srgbClr val="787D6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469" autoAdjust="0"/>
    <p:restoredTop sz="94384" autoAdjust="0"/>
  </p:normalViewPr>
  <p:slideViewPr>
    <p:cSldViewPr>
      <p:cViewPr>
        <p:scale>
          <a:sx n="60" d="100"/>
          <a:sy n="60" d="100"/>
        </p:scale>
        <p:origin x="-1902" y="-3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2626" name="Rectangle 2"/>
          <p:cNvSpPr>
            <a:spLocks noGrp="1" noChangeArrowheads="1"/>
          </p:cNvSpPr>
          <p:nvPr>
            <p:ph type="hdr" sz="quarter"/>
          </p:nvPr>
        </p:nvSpPr>
        <p:spPr bwMode="auto">
          <a:xfrm>
            <a:off x="0" y="0"/>
            <a:ext cx="2923005" cy="4917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978" tIns="45989" rIns="91978" bIns="45989" numCol="1" anchor="t" anchorCtr="0" compatLnSpc="1">
            <a:prstTxWarp prst="textNoShape">
              <a:avLst/>
            </a:prstTxWarp>
          </a:bodyPr>
          <a:lstStyle>
            <a:lvl1pPr defTabSz="920037">
              <a:defRPr sz="1200"/>
            </a:lvl1pPr>
          </a:lstStyle>
          <a:p>
            <a:pPr>
              <a:defRPr/>
            </a:pPr>
            <a:endParaRPr lang="de-DE"/>
          </a:p>
        </p:txBody>
      </p:sp>
      <p:sp>
        <p:nvSpPr>
          <p:cNvPr id="282627" name="Rectangle 3"/>
          <p:cNvSpPr>
            <a:spLocks noGrp="1" noChangeArrowheads="1"/>
          </p:cNvSpPr>
          <p:nvPr>
            <p:ph type="dt" sz="quarter" idx="1"/>
          </p:nvPr>
        </p:nvSpPr>
        <p:spPr bwMode="auto">
          <a:xfrm>
            <a:off x="3819121" y="0"/>
            <a:ext cx="2923005" cy="4917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978" tIns="45989" rIns="91978" bIns="45989" numCol="1" anchor="t" anchorCtr="0" compatLnSpc="1">
            <a:prstTxWarp prst="textNoShape">
              <a:avLst/>
            </a:prstTxWarp>
          </a:bodyPr>
          <a:lstStyle>
            <a:lvl1pPr algn="r" defTabSz="920037">
              <a:defRPr sz="1200"/>
            </a:lvl1pPr>
          </a:lstStyle>
          <a:p>
            <a:pPr>
              <a:defRPr/>
            </a:pPr>
            <a:endParaRPr lang="de-DE"/>
          </a:p>
        </p:txBody>
      </p:sp>
      <p:sp>
        <p:nvSpPr>
          <p:cNvPr id="282628" name="Rectangle 4"/>
          <p:cNvSpPr>
            <a:spLocks noGrp="1" noChangeArrowheads="1"/>
          </p:cNvSpPr>
          <p:nvPr>
            <p:ph type="ftr" sz="quarter" idx="2"/>
          </p:nvPr>
        </p:nvSpPr>
        <p:spPr bwMode="auto">
          <a:xfrm>
            <a:off x="0" y="9361888"/>
            <a:ext cx="2923005" cy="4917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978" tIns="45989" rIns="91978" bIns="45989" numCol="1" anchor="b" anchorCtr="0" compatLnSpc="1">
            <a:prstTxWarp prst="textNoShape">
              <a:avLst/>
            </a:prstTxWarp>
          </a:bodyPr>
          <a:lstStyle>
            <a:lvl1pPr defTabSz="920037">
              <a:defRPr sz="1200"/>
            </a:lvl1pPr>
          </a:lstStyle>
          <a:p>
            <a:pPr>
              <a:defRPr/>
            </a:pPr>
            <a:endParaRPr lang="de-DE"/>
          </a:p>
        </p:txBody>
      </p:sp>
      <p:sp>
        <p:nvSpPr>
          <p:cNvPr id="282629" name="Rectangle 5"/>
          <p:cNvSpPr>
            <a:spLocks noGrp="1" noChangeArrowheads="1"/>
          </p:cNvSpPr>
          <p:nvPr>
            <p:ph type="sldNum" sz="quarter" idx="3"/>
          </p:nvPr>
        </p:nvSpPr>
        <p:spPr bwMode="auto">
          <a:xfrm>
            <a:off x="3819121" y="9361888"/>
            <a:ext cx="2923005" cy="4917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978" tIns="45989" rIns="91978" bIns="45989" numCol="1" anchor="b" anchorCtr="0" compatLnSpc="1">
            <a:prstTxWarp prst="textNoShape">
              <a:avLst/>
            </a:prstTxWarp>
          </a:bodyPr>
          <a:lstStyle>
            <a:lvl1pPr algn="r" defTabSz="920037">
              <a:defRPr sz="1200"/>
            </a:lvl1pPr>
          </a:lstStyle>
          <a:p>
            <a:pPr>
              <a:defRPr/>
            </a:pPr>
            <a:fld id="{A8FF8733-259C-49E8-BBC1-B53025A7EC46}" type="slidenum">
              <a:rPr lang="de-DE"/>
              <a:pPr>
                <a:defRPr/>
              </a:pPr>
              <a:t>‹#›</a:t>
            </a:fld>
            <a:endParaRPr lang="de-DE"/>
          </a:p>
        </p:txBody>
      </p:sp>
    </p:spTree>
    <p:extLst>
      <p:ext uri="{BB962C8B-B14F-4D97-AF65-F5344CB8AC3E}">
        <p14:creationId xmlns:p14="http://schemas.microsoft.com/office/powerpoint/2010/main" val="378332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62" name="Rectangle 2"/>
          <p:cNvSpPr>
            <a:spLocks noGrp="1" noChangeArrowheads="1"/>
          </p:cNvSpPr>
          <p:nvPr>
            <p:ph type="hdr" sz="quarter"/>
          </p:nvPr>
        </p:nvSpPr>
        <p:spPr bwMode="auto">
          <a:xfrm>
            <a:off x="0" y="0"/>
            <a:ext cx="2923005" cy="4917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978" tIns="45989" rIns="91978" bIns="45989" numCol="1" anchor="t" anchorCtr="0" compatLnSpc="1">
            <a:prstTxWarp prst="textNoShape">
              <a:avLst/>
            </a:prstTxWarp>
          </a:bodyPr>
          <a:lstStyle>
            <a:lvl1pPr defTabSz="920037">
              <a:defRPr sz="1200"/>
            </a:lvl1pPr>
          </a:lstStyle>
          <a:p>
            <a:pPr>
              <a:defRPr/>
            </a:pPr>
            <a:endParaRPr lang="de-DE"/>
          </a:p>
        </p:txBody>
      </p:sp>
      <p:sp>
        <p:nvSpPr>
          <p:cNvPr id="143363" name="Rectangle 3"/>
          <p:cNvSpPr>
            <a:spLocks noGrp="1" noChangeArrowheads="1"/>
          </p:cNvSpPr>
          <p:nvPr>
            <p:ph type="dt" idx="1"/>
          </p:nvPr>
        </p:nvSpPr>
        <p:spPr bwMode="auto">
          <a:xfrm>
            <a:off x="3819121" y="0"/>
            <a:ext cx="2923005" cy="4917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978" tIns="45989" rIns="91978" bIns="45989" numCol="1" anchor="t" anchorCtr="0" compatLnSpc="1">
            <a:prstTxWarp prst="textNoShape">
              <a:avLst/>
            </a:prstTxWarp>
          </a:bodyPr>
          <a:lstStyle>
            <a:lvl1pPr algn="r" defTabSz="920037">
              <a:defRPr sz="1200"/>
            </a:lvl1pPr>
          </a:lstStyle>
          <a:p>
            <a:pPr>
              <a:defRPr/>
            </a:pPr>
            <a:endParaRPr lang="de-DE"/>
          </a:p>
        </p:txBody>
      </p:sp>
      <p:sp>
        <p:nvSpPr>
          <p:cNvPr id="17412" name="Rectangle 4"/>
          <p:cNvSpPr>
            <a:spLocks noGrp="1" noRot="1" noChangeAspect="1" noChangeArrowheads="1" noTextEdit="1"/>
          </p:cNvSpPr>
          <p:nvPr>
            <p:ph type="sldImg" idx="2"/>
          </p:nvPr>
        </p:nvSpPr>
        <p:spPr bwMode="auto">
          <a:xfrm>
            <a:off x="908050" y="739775"/>
            <a:ext cx="4926013" cy="36957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43365" name="Rectangle 5"/>
          <p:cNvSpPr>
            <a:spLocks noGrp="1" noChangeArrowheads="1"/>
          </p:cNvSpPr>
          <p:nvPr>
            <p:ph type="body" sz="quarter" idx="3"/>
          </p:nvPr>
        </p:nvSpPr>
        <p:spPr bwMode="auto">
          <a:xfrm>
            <a:off x="674056" y="4680945"/>
            <a:ext cx="5395590" cy="44350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978" tIns="45989" rIns="91978" bIns="45989" numCol="1" anchor="t" anchorCtr="0" compatLnSpc="1">
            <a:prstTxWarp prst="textNoShape">
              <a:avLst/>
            </a:prstTxWarp>
          </a:bodyPr>
          <a:lstStyle/>
          <a:p>
            <a:pPr lvl="0"/>
            <a:r>
              <a:rPr lang="de-DE" noProof="0" smtClean="0"/>
              <a:t>Textmasterformate durch Klicken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p>
        </p:txBody>
      </p:sp>
      <p:sp>
        <p:nvSpPr>
          <p:cNvPr id="143366" name="Rectangle 6"/>
          <p:cNvSpPr>
            <a:spLocks noGrp="1" noChangeArrowheads="1"/>
          </p:cNvSpPr>
          <p:nvPr>
            <p:ph type="ftr" sz="quarter" idx="4"/>
          </p:nvPr>
        </p:nvSpPr>
        <p:spPr bwMode="auto">
          <a:xfrm>
            <a:off x="0" y="9361888"/>
            <a:ext cx="2923005" cy="4917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978" tIns="45989" rIns="91978" bIns="45989" numCol="1" anchor="b" anchorCtr="0" compatLnSpc="1">
            <a:prstTxWarp prst="textNoShape">
              <a:avLst/>
            </a:prstTxWarp>
          </a:bodyPr>
          <a:lstStyle>
            <a:lvl1pPr defTabSz="920037">
              <a:defRPr sz="1200"/>
            </a:lvl1pPr>
          </a:lstStyle>
          <a:p>
            <a:pPr>
              <a:defRPr/>
            </a:pPr>
            <a:endParaRPr lang="de-DE"/>
          </a:p>
        </p:txBody>
      </p:sp>
      <p:sp>
        <p:nvSpPr>
          <p:cNvPr id="143367" name="Rectangle 7"/>
          <p:cNvSpPr>
            <a:spLocks noGrp="1" noChangeArrowheads="1"/>
          </p:cNvSpPr>
          <p:nvPr>
            <p:ph type="sldNum" sz="quarter" idx="5"/>
          </p:nvPr>
        </p:nvSpPr>
        <p:spPr bwMode="auto">
          <a:xfrm>
            <a:off x="3819121" y="9361888"/>
            <a:ext cx="2923005" cy="4917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978" tIns="45989" rIns="91978" bIns="45989" numCol="1" anchor="b" anchorCtr="0" compatLnSpc="1">
            <a:prstTxWarp prst="textNoShape">
              <a:avLst/>
            </a:prstTxWarp>
          </a:bodyPr>
          <a:lstStyle>
            <a:lvl1pPr algn="r" defTabSz="920037">
              <a:defRPr sz="1200"/>
            </a:lvl1pPr>
          </a:lstStyle>
          <a:p>
            <a:pPr>
              <a:defRPr/>
            </a:pPr>
            <a:fld id="{8224E419-11A2-4896-A597-3AE2E7A7CFA0}" type="slidenum">
              <a:rPr lang="de-DE"/>
              <a:pPr>
                <a:defRPr/>
              </a:pPr>
              <a:t>‹#›</a:t>
            </a:fld>
            <a:endParaRPr lang="de-DE"/>
          </a:p>
        </p:txBody>
      </p:sp>
    </p:spTree>
    <p:extLst>
      <p:ext uri="{BB962C8B-B14F-4D97-AF65-F5344CB8AC3E}">
        <p14:creationId xmlns:p14="http://schemas.microsoft.com/office/powerpoint/2010/main" val="16181545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a:prstGeom prst="rect">
            <a:avLst/>
          </a:prstGeo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Tree>
    <p:extLst>
      <p:ext uri="{BB962C8B-B14F-4D97-AF65-F5344CB8AC3E}">
        <p14:creationId xmlns:p14="http://schemas.microsoft.com/office/powerpoint/2010/main" val="28845552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1600200"/>
            <a:ext cx="8229600" cy="4525963"/>
          </a:xfrm>
          <a:prstGeom prst="rect">
            <a:avLst/>
          </a:prstGeo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extLst>
      <p:ext uri="{BB962C8B-B14F-4D97-AF65-F5344CB8AC3E}">
        <p14:creationId xmlns:p14="http://schemas.microsoft.com/office/powerpoint/2010/main" val="8500321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a:prstGeom prst="rect">
            <a:avLst/>
          </a:prstGeo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a:prstGeom prst="rect">
            <a:avLst/>
          </a:prstGeo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extLst>
      <p:ext uri="{BB962C8B-B14F-4D97-AF65-F5344CB8AC3E}">
        <p14:creationId xmlns:p14="http://schemas.microsoft.com/office/powerpoint/2010/main" val="10778831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smtClean="0"/>
              <a:t>Titelmasterformat durch Klicken bearbeiten</a:t>
            </a:r>
            <a:endParaRPr lang="de-DE"/>
          </a:p>
        </p:txBody>
      </p:sp>
      <p:sp>
        <p:nvSpPr>
          <p:cNvPr id="3" name="Inhaltsplatzhalter 2"/>
          <p:cNvSpPr>
            <a:spLocks noGrp="1"/>
          </p:cNvSpPr>
          <p:nvPr>
            <p:ph idx="1"/>
          </p:nvPr>
        </p:nvSpPr>
        <p:spPr>
          <a:xfrm>
            <a:off x="457200" y="1600200"/>
            <a:ext cx="8229600" cy="4525963"/>
          </a:xfrm>
          <a:prstGeom prst="rect">
            <a:avLst/>
          </a:prstGeo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extLst>
      <p:ext uri="{BB962C8B-B14F-4D97-AF65-F5344CB8AC3E}">
        <p14:creationId xmlns:p14="http://schemas.microsoft.com/office/powerpoint/2010/main" val="12913407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Tree>
    <p:extLst>
      <p:ext uri="{BB962C8B-B14F-4D97-AF65-F5344CB8AC3E}">
        <p14:creationId xmlns:p14="http://schemas.microsoft.com/office/powerpoint/2010/main" val="2048850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extLst>
      <p:ext uri="{BB962C8B-B14F-4D97-AF65-F5344CB8AC3E}">
        <p14:creationId xmlns:p14="http://schemas.microsoft.com/office/powerpoint/2010/main" val="1884977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extLst>
      <p:ext uri="{BB962C8B-B14F-4D97-AF65-F5344CB8AC3E}">
        <p14:creationId xmlns:p14="http://schemas.microsoft.com/office/powerpoint/2010/main" val="16598638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smtClean="0"/>
              <a:t>Titelmasterformat durch Klicken bearbeiten</a:t>
            </a:r>
            <a:endParaRPr lang="de-DE"/>
          </a:p>
        </p:txBody>
      </p:sp>
    </p:spTree>
    <p:extLst>
      <p:ext uri="{BB962C8B-B14F-4D97-AF65-F5344CB8AC3E}">
        <p14:creationId xmlns:p14="http://schemas.microsoft.com/office/powerpoint/2010/main" val="32610373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3736697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a:prstGeom prst="rect">
            <a:avLst/>
          </a:prstGeo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Tree>
    <p:extLst>
      <p:ext uri="{BB962C8B-B14F-4D97-AF65-F5344CB8AC3E}">
        <p14:creationId xmlns:p14="http://schemas.microsoft.com/office/powerpoint/2010/main" val="30153567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a:prstGeom prst="rect">
            <a:avLst/>
          </a:prstGeo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dirty="0" smtClean="0"/>
          </a:p>
        </p:txBody>
      </p:sp>
      <p:sp>
        <p:nvSpPr>
          <p:cNvPr id="4" name="Textplatzhalt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Tree>
    <p:extLst>
      <p:ext uri="{BB962C8B-B14F-4D97-AF65-F5344CB8AC3E}">
        <p14:creationId xmlns:p14="http://schemas.microsoft.com/office/powerpoint/2010/main" val="17025487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4" descr="UHH_Logo"/>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5516563"/>
            <a:ext cx="2700338" cy="1085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15" descr="A"/>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740650" y="5516563"/>
            <a:ext cx="1222375" cy="1341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Line 16"/>
          <p:cNvSpPr>
            <a:spLocks noChangeShapeType="1"/>
          </p:cNvSpPr>
          <p:nvPr/>
        </p:nvSpPr>
        <p:spPr bwMode="auto">
          <a:xfrm>
            <a:off x="0" y="5589588"/>
            <a:ext cx="9144000" cy="0"/>
          </a:xfrm>
          <a:prstGeom prst="line">
            <a:avLst/>
          </a:prstGeom>
          <a:noFill/>
          <a:ln w="9525">
            <a:solidFill>
              <a:srgbClr val="C2CFE7"/>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029" name="Text Box 18"/>
          <p:cNvSpPr txBox="1">
            <a:spLocks noChangeArrowheads="1"/>
          </p:cNvSpPr>
          <p:nvPr/>
        </p:nvSpPr>
        <p:spPr bwMode="auto">
          <a:xfrm>
            <a:off x="0" y="188913"/>
            <a:ext cx="83883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defRPr/>
            </a:pPr>
            <a:endParaRPr lang="de-DE" dirty="0" smtClean="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000" b="1">
          <a:solidFill>
            <a:schemeClr val="tx2"/>
          </a:solidFill>
          <a:latin typeface="+mj-lt"/>
          <a:ea typeface="+mj-ea"/>
          <a:cs typeface="+mj-cs"/>
        </a:defRPr>
      </a:lvl1pPr>
      <a:lvl2pPr algn="ctr" rtl="0" eaLnBrk="0" fontAlgn="base" hangingPunct="0">
        <a:spcBef>
          <a:spcPct val="0"/>
        </a:spcBef>
        <a:spcAft>
          <a:spcPct val="0"/>
        </a:spcAft>
        <a:defRPr sz="4000" b="1">
          <a:solidFill>
            <a:schemeClr val="tx2"/>
          </a:solidFill>
          <a:latin typeface="Arial" charset="0"/>
        </a:defRPr>
      </a:lvl2pPr>
      <a:lvl3pPr algn="ctr" rtl="0" eaLnBrk="0" fontAlgn="base" hangingPunct="0">
        <a:spcBef>
          <a:spcPct val="0"/>
        </a:spcBef>
        <a:spcAft>
          <a:spcPct val="0"/>
        </a:spcAft>
        <a:defRPr sz="4000" b="1">
          <a:solidFill>
            <a:schemeClr val="tx2"/>
          </a:solidFill>
          <a:latin typeface="Arial" charset="0"/>
        </a:defRPr>
      </a:lvl3pPr>
      <a:lvl4pPr algn="ctr" rtl="0" eaLnBrk="0" fontAlgn="base" hangingPunct="0">
        <a:spcBef>
          <a:spcPct val="0"/>
        </a:spcBef>
        <a:spcAft>
          <a:spcPct val="0"/>
        </a:spcAft>
        <a:defRPr sz="4000" b="1">
          <a:solidFill>
            <a:schemeClr val="tx2"/>
          </a:solidFill>
          <a:latin typeface="Arial" charset="0"/>
        </a:defRPr>
      </a:lvl4pPr>
      <a:lvl5pPr algn="ctr" rtl="0" eaLnBrk="0" fontAlgn="base" hangingPunct="0">
        <a:spcBef>
          <a:spcPct val="0"/>
        </a:spcBef>
        <a:spcAft>
          <a:spcPct val="0"/>
        </a:spcAft>
        <a:defRPr sz="4000" b="1">
          <a:solidFill>
            <a:schemeClr val="tx2"/>
          </a:solidFill>
          <a:latin typeface="Arial" charset="0"/>
        </a:defRPr>
      </a:lvl5pPr>
      <a:lvl6pPr marL="457200" algn="ctr" rtl="0" fontAlgn="base">
        <a:spcBef>
          <a:spcPct val="0"/>
        </a:spcBef>
        <a:spcAft>
          <a:spcPct val="0"/>
        </a:spcAft>
        <a:defRPr sz="4000" b="1">
          <a:solidFill>
            <a:schemeClr val="tx2"/>
          </a:solidFill>
          <a:latin typeface="Arial" charset="0"/>
        </a:defRPr>
      </a:lvl6pPr>
      <a:lvl7pPr marL="914400" algn="ctr" rtl="0" fontAlgn="base">
        <a:spcBef>
          <a:spcPct val="0"/>
        </a:spcBef>
        <a:spcAft>
          <a:spcPct val="0"/>
        </a:spcAft>
        <a:defRPr sz="4000" b="1">
          <a:solidFill>
            <a:schemeClr val="tx2"/>
          </a:solidFill>
          <a:latin typeface="Arial" charset="0"/>
        </a:defRPr>
      </a:lvl7pPr>
      <a:lvl8pPr marL="1371600" algn="ctr" rtl="0" fontAlgn="base">
        <a:spcBef>
          <a:spcPct val="0"/>
        </a:spcBef>
        <a:spcAft>
          <a:spcPct val="0"/>
        </a:spcAft>
        <a:defRPr sz="4000" b="1">
          <a:solidFill>
            <a:schemeClr val="tx2"/>
          </a:solidFill>
          <a:latin typeface="Arial" charset="0"/>
        </a:defRPr>
      </a:lvl8pPr>
      <a:lvl9pPr marL="1828800" algn="ctr" rtl="0" fontAlgn="base">
        <a:spcBef>
          <a:spcPct val="0"/>
        </a:spcBef>
        <a:spcAft>
          <a:spcPct val="0"/>
        </a:spcAft>
        <a:defRPr sz="4000" b="1">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9"/>
          <p:cNvSpPr>
            <a:spLocks noChangeArrowheads="1"/>
          </p:cNvSpPr>
          <p:nvPr/>
        </p:nvSpPr>
        <p:spPr bwMode="auto">
          <a:xfrm>
            <a:off x="381000" y="990600"/>
            <a:ext cx="7467600" cy="464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sz="1200" dirty="0">
              <a:solidFill>
                <a:schemeClr val="tx2"/>
              </a:solidFill>
              <a:latin typeface="Arial" charset="0"/>
            </a:endParaRPr>
          </a:p>
        </p:txBody>
      </p:sp>
      <p:sp>
        <p:nvSpPr>
          <p:cNvPr id="2052" name="Text Box 21"/>
          <p:cNvSpPr txBox="1">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endParaRPr lang="de-DE" dirty="0"/>
          </a:p>
        </p:txBody>
      </p:sp>
      <p:sp>
        <p:nvSpPr>
          <p:cNvPr id="2054" name="Rectangle 23"/>
          <p:cNvSpPr>
            <a:spLocks noChangeArrowheads="1"/>
          </p:cNvSpPr>
          <p:nvPr/>
        </p:nvSpPr>
        <p:spPr bwMode="auto">
          <a:xfrm>
            <a:off x="381000" y="1987550"/>
            <a:ext cx="8582025" cy="3025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spcBef>
                <a:spcPct val="30000"/>
              </a:spcBef>
            </a:pPr>
            <a:endParaRPr lang="en-US" sz="2600" b="1" dirty="0" smtClean="0">
              <a:solidFill>
                <a:schemeClr val="tx2"/>
              </a:solidFill>
              <a:latin typeface="Calibri" pitchFamily="34" charset="0"/>
              <a:ea typeface="Times New Roman" pitchFamily="18" charset="0"/>
              <a:cs typeface="Calibri" pitchFamily="34" charset="0"/>
            </a:endParaRPr>
          </a:p>
          <a:p>
            <a:pPr algn="ctr">
              <a:spcBef>
                <a:spcPct val="30000"/>
              </a:spcBef>
            </a:pPr>
            <a:endParaRPr lang="en-US" sz="2600" b="1" dirty="0">
              <a:solidFill>
                <a:schemeClr val="tx2"/>
              </a:solidFill>
              <a:latin typeface="Calibri" pitchFamily="34" charset="0"/>
              <a:ea typeface="Times New Roman" pitchFamily="18" charset="0"/>
              <a:cs typeface="Calibri" pitchFamily="34" charset="0"/>
            </a:endParaRPr>
          </a:p>
          <a:p>
            <a:pPr algn="ctr">
              <a:spcBef>
                <a:spcPct val="30000"/>
              </a:spcBef>
            </a:pPr>
            <a:r>
              <a:rPr lang="en-US" sz="2600" b="1" dirty="0" smtClean="0">
                <a:solidFill>
                  <a:schemeClr val="tx2"/>
                </a:solidFill>
                <a:latin typeface="Calibri" pitchFamily="34" charset="0"/>
                <a:ea typeface="Times New Roman" pitchFamily="18" charset="0"/>
                <a:cs typeface="Calibri" pitchFamily="34" charset="0"/>
              </a:rPr>
              <a:t>AILA 2013 Sydney</a:t>
            </a:r>
            <a:endParaRPr lang="en-US" sz="2600" b="1" dirty="0">
              <a:solidFill>
                <a:schemeClr val="tx2"/>
              </a:solidFill>
              <a:latin typeface="Calibri" pitchFamily="34" charset="0"/>
              <a:ea typeface="Times New Roman" pitchFamily="18" charset="0"/>
              <a:cs typeface="Calibri" pitchFamily="34" charset="0"/>
            </a:endParaRPr>
          </a:p>
          <a:p>
            <a:pPr algn="ctr">
              <a:spcBef>
                <a:spcPct val="30000"/>
              </a:spcBef>
            </a:pPr>
            <a:r>
              <a:rPr lang="en-US" sz="2200" b="1" dirty="0" smtClean="0">
                <a:solidFill>
                  <a:schemeClr val="tx2"/>
                </a:solidFill>
                <a:latin typeface="Calibri" pitchFamily="34" charset="0"/>
                <a:ea typeface="Times New Roman" pitchFamily="18" charset="0"/>
                <a:cs typeface="Calibri" pitchFamily="34" charset="0"/>
              </a:rPr>
              <a:t>18 </a:t>
            </a:r>
            <a:r>
              <a:rPr lang="en-US" sz="2200" b="1" dirty="0">
                <a:solidFill>
                  <a:schemeClr val="tx2"/>
                </a:solidFill>
                <a:latin typeface="Calibri" pitchFamily="34" charset="0"/>
                <a:ea typeface="Times New Roman" pitchFamily="18" charset="0"/>
                <a:cs typeface="Calibri" pitchFamily="34" charset="0"/>
              </a:rPr>
              <a:t>September 2013, 11h30 – 13h30</a:t>
            </a:r>
          </a:p>
          <a:p>
            <a:pPr algn="ctr">
              <a:spcBef>
                <a:spcPct val="30000"/>
              </a:spcBef>
            </a:pPr>
            <a:r>
              <a:rPr lang="en-US" sz="2200" b="1" dirty="0" smtClean="0">
                <a:solidFill>
                  <a:schemeClr val="tx2"/>
                </a:solidFill>
                <a:latin typeface="Calibri" pitchFamily="34" charset="0"/>
                <a:ea typeface="Times New Roman" pitchFamily="18" charset="0"/>
                <a:cs typeface="Calibri" pitchFamily="34" charset="0"/>
              </a:rPr>
              <a:t>Dolton </a:t>
            </a:r>
            <a:r>
              <a:rPr lang="en-US" sz="2200" b="1" dirty="0">
                <a:solidFill>
                  <a:schemeClr val="tx2"/>
                </a:solidFill>
                <a:latin typeface="Calibri" pitchFamily="34" charset="0"/>
                <a:ea typeface="Times New Roman" pitchFamily="18" charset="0"/>
                <a:cs typeface="Calibri" pitchFamily="34" charset="0"/>
              </a:rPr>
              <a:t>House </a:t>
            </a:r>
            <a:r>
              <a:rPr lang="en-US" sz="2200" b="1" dirty="0" smtClean="0">
                <a:solidFill>
                  <a:schemeClr val="tx2"/>
                </a:solidFill>
                <a:latin typeface="Calibri" pitchFamily="34" charset="0"/>
                <a:ea typeface="Times New Roman" pitchFamily="18" charset="0"/>
                <a:cs typeface="Calibri" pitchFamily="34" charset="0"/>
              </a:rPr>
              <a:t>Jones, </a:t>
            </a:r>
            <a:r>
              <a:rPr lang="en-US" sz="2200" b="1" dirty="0">
                <a:solidFill>
                  <a:schemeClr val="tx2"/>
                </a:solidFill>
                <a:latin typeface="Calibri" pitchFamily="34" charset="0"/>
                <a:ea typeface="Times New Roman" pitchFamily="18" charset="0"/>
                <a:cs typeface="Calibri" pitchFamily="34" charset="0"/>
              </a:rPr>
              <a:t>Sydney</a:t>
            </a:r>
          </a:p>
          <a:p>
            <a:pPr algn="ctr">
              <a:spcBef>
                <a:spcPct val="30000"/>
              </a:spcBef>
            </a:pPr>
            <a:r>
              <a:rPr lang="en-US" sz="2200" b="1" dirty="0">
                <a:solidFill>
                  <a:schemeClr val="tx2"/>
                </a:solidFill>
                <a:latin typeface="Calibri" pitchFamily="34" charset="0"/>
                <a:ea typeface="Times New Roman" pitchFamily="18" charset="0"/>
                <a:cs typeface="Calibri" pitchFamily="34" charset="0"/>
              </a:rPr>
              <a:t>Parkview Room 3</a:t>
            </a:r>
          </a:p>
          <a:p>
            <a:pPr algn="ctr">
              <a:spcBef>
                <a:spcPct val="30000"/>
              </a:spcBef>
            </a:pPr>
            <a:endParaRPr lang="en-US" sz="2200" b="1" dirty="0" smtClean="0">
              <a:solidFill>
                <a:schemeClr val="tx2"/>
              </a:solidFill>
              <a:latin typeface="Calibri" pitchFamily="34" charset="0"/>
              <a:ea typeface="Times New Roman" pitchFamily="18" charset="0"/>
              <a:cs typeface="Calibri" pitchFamily="34" charset="0"/>
            </a:endParaRPr>
          </a:p>
          <a:p>
            <a:pPr algn="ctr">
              <a:spcBef>
                <a:spcPct val="30000"/>
              </a:spcBef>
            </a:pPr>
            <a:endParaRPr lang="en-US" sz="2200" b="1" dirty="0">
              <a:solidFill>
                <a:schemeClr val="tx2"/>
              </a:solidFill>
              <a:latin typeface="Calibri" pitchFamily="34" charset="0"/>
              <a:ea typeface="Times New Roman" pitchFamily="18" charset="0"/>
              <a:cs typeface="Calibri" pitchFamily="34" charset="0"/>
            </a:endParaRPr>
          </a:p>
          <a:p>
            <a:pPr algn="ctr">
              <a:spcBef>
                <a:spcPct val="30000"/>
              </a:spcBef>
            </a:pPr>
            <a:endParaRPr lang="de-DE" sz="2000" dirty="0" smtClean="0">
              <a:solidFill>
                <a:schemeClr val="tx2"/>
              </a:solidFill>
              <a:latin typeface="Calibri" pitchFamily="34" charset="0"/>
              <a:ea typeface="Times New Roman" pitchFamily="18" charset="0"/>
              <a:cs typeface="Calibri" pitchFamily="34" charset="0"/>
            </a:endParaRPr>
          </a:p>
        </p:txBody>
      </p:sp>
      <p:sp>
        <p:nvSpPr>
          <p:cNvPr id="2055" name="Line 24"/>
          <p:cNvSpPr>
            <a:spLocks noChangeShapeType="1"/>
          </p:cNvSpPr>
          <p:nvPr/>
        </p:nvSpPr>
        <p:spPr bwMode="auto">
          <a:xfrm>
            <a:off x="0" y="5589588"/>
            <a:ext cx="9144000" cy="0"/>
          </a:xfrm>
          <a:prstGeom prst="line">
            <a:avLst/>
          </a:prstGeom>
          <a:noFill/>
          <a:ln w="9525">
            <a:solidFill>
              <a:srgbClr val="C2CFE7"/>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pic>
        <p:nvPicPr>
          <p:cNvPr id="8" name="Grafik 7" descr="C:\Dokumente und Einstellungen\xp\Desktop\AidaLogo.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30015" y="1412776"/>
            <a:ext cx="1283970" cy="755650"/>
          </a:xfrm>
          <a:prstGeom prst="rect">
            <a:avLst/>
          </a:prstGeom>
          <a:noFill/>
          <a:ln>
            <a:noFill/>
          </a:ln>
        </p:spPr>
      </p:pic>
      <p:sp>
        <p:nvSpPr>
          <p:cNvPr id="7" name="Text Box 25"/>
          <p:cNvSpPr txBox="1">
            <a:spLocks noChangeArrowheads="1"/>
          </p:cNvSpPr>
          <p:nvPr/>
        </p:nvSpPr>
        <p:spPr bwMode="auto">
          <a:xfrm>
            <a:off x="1835150" y="5705475"/>
            <a:ext cx="6408738"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de-DE" sz="1000" dirty="0">
                <a:solidFill>
                  <a:schemeClr val="bg2"/>
                </a:solidFill>
                <a:latin typeface="Verdana" pitchFamily="34" charset="0"/>
              </a:rPr>
              <a:t>Prof. Dr. Robert Koch LL.M. (McGill), </a:t>
            </a:r>
            <a:r>
              <a:rPr lang="de-DE" sz="1000" dirty="0" smtClean="0">
                <a:solidFill>
                  <a:schemeClr val="bg2"/>
                </a:solidFill>
                <a:latin typeface="Verdana" pitchFamily="34" charset="0"/>
              </a:rPr>
              <a:t>Institute </a:t>
            </a:r>
            <a:r>
              <a:rPr lang="de-DE" sz="1000" dirty="0" err="1" smtClean="0">
                <a:solidFill>
                  <a:schemeClr val="bg2"/>
                </a:solidFill>
                <a:latin typeface="Verdana" pitchFamily="34" charset="0"/>
              </a:rPr>
              <a:t>of</a:t>
            </a:r>
            <a:r>
              <a:rPr lang="de-DE" sz="1000" dirty="0" smtClean="0">
                <a:solidFill>
                  <a:schemeClr val="bg2"/>
                </a:solidFill>
                <a:latin typeface="Verdana" pitchFamily="34" charset="0"/>
              </a:rPr>
              <a:t> Insurance Law</a:t>
            </a:r>
            <a:endParaRPr lang="de-DE" sz="1000" dirty="0">
              <a:solidFill>
                <a:schemeClr val="bg2"/>
              </a:solidFill>
              <a:latin typeface="Verdana"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756986" y="1556792"/>
            <a:ext cx="2520280" cy="800219"/>
          </a:xfrm>
          <a:prstGeom prst="rect">
            <a:avLst/>
          </a:prstGeom>
          <a:noFill/>
          <a:ln w="3175">
            <a:solidFill>
              <a:schemeClr val="tx1"/>
            </a:solidFill>
          </a:ln>
        </p:spPr>
        <p:txBody>
          <a:bodyPr wrap="square" rtlCol="0">
            <a:spAutoFit/>
          </a:bodyPr>
          <a:lstStyle/>
          <a:p>
            <a:pPr algn="ctr"/>
            <a:r>
              <a:rPr lang="de-DE" b="1" dirty="0" err="1" smtClean="0">
                <a:latin typeface="Calibri" pitchFamily="34" charset="0"/>
              </a:rPr>
              <a:t>cargo</a:t>
            </a:r>
            <a:r>
              <a:rPr lang="de-DE" b="1" dirty="0" smtClean="0">
                <a:latin typeface="Calibri" pitchFamily="34" charset="0"/>
              </a:rPr>
              <a:t> </a:t>
            </a:r>
            <a:r>
              <a:rPr lang="de-DE" b="1" dirty="0" err="1" smtClean="0">
                <a:latin typeface="Calibri" pitchFamily="34" charset="0"/>
              </a:rPr>
              <a:t>owner</a:t>
            </a:r>
            <a:endParaRPr lang="de-DE" b="1" dirty="0" smtClean="0">
              <a:latin typeface="Calibri" pitchFamily="34" charset="0"/>
            </a:endParaRPr>
          </a:p>
          <a:p>
            <a:pPr algn="ctr"/>
            <a:endParaRPr lang="de-DE" sz="2200" dirty="0">
              <a:latin typeface="Calibri" pitchFamily="34" charset="0"/>
            </a:endParaRPr>
          </a:p>
        </p:txBody>
      </p:sp>
      <p:sp>
        <p:nvSpPr>
          <p:cNvPr id="5" name="Textfeld 4"/>
          <p:cNvSpPr txBox="1"/>
          <p:nvPr/>
        </p:nvSpPr>
        <p:spPr>
          <a:xfrm>
            <a:off x="5652120" y="1556792"/>
            <a:ext cx="2520280" cy="800219"/>
          </a:xfrm>
          <a:prstGeom prst="rect">
            <a:avLst/>
          </a:prstGeom>
          <a:noFill/>
          <a:ln w="3175">
            <a:solidFill>
              <a:schemeClr val="tx1"/>
            </a:solidFill>
          </a:ln>
        </p:spPr>
        <p:txBody>
          <a:bodyPr wrap="square" rtlCol="0">
            <a:spAutoFit/>
          </a:bodyPr>
          <a:lstStyle/>
          <a:p>
            <a:pPr algn="ctr"/>
            <a:r>
              <a:rPr lang="de-DE" b="1" dirty="0" err="1">
                <a:latin typeface="Calibri" pitchFamily="34" charset="0"/>
              </a:rPr>
              <a:t>i</a:t>
            </a:r>
            <a:r>
              <a:rPr lang="de-DE" b="1" dirty="0" err="1" smtClean="0">
                <a:latin typeface="Calibri" pitchFamily="34" charset="0"/>
              </a:rPr>
              <a:t>nsurer</a:t>
            </a:r>
            <a:endParaRPr lang="de-DE" b="1" dirty="0" smtClean="0">
              <a:latin typeface="Calibri" pitchFamily="34" charset="0"/>
            </a:endParaRPr>
          </a:p>
          <a:p>
            <a:pPr algn="ctr"/>
            <a:endParaRPr lang="de-DE" sz="2200" dirty="0">
              <a:latin typeface="Calibri" pitchFamily="34" charset="0"/>
            </a:endParaRPr>
          </a:p>
        </p:txBody>
      </p:sp>
      <p:sp>
        <p:nvSpPr>
          <p:cNvPr id="6" name="Textfeld 5"/>
          <p:cNvSpPr txBox="1"/>
          <p:nvPr/>
        </p:nvSpPr>
        <p:spPr>
          <a:xfrm>
            <a:off x="867268" y="4365104"/>
            <a:ext cx="2448272" cy="461665"/>
          </a:xfrm>
          <a:prstGeom prst="rect">
            <a:avLst/>
          </a:prstGeom>
          <a:noFill/>
          <a:ln w="3175">
            <a:solidFill>
              <a:schemeClr val="tx1"/>
            </a:solidFill>
          </a:ln>
        </p:spPr>
        <p:txBody>
          <a:bodyPr wrap="square" rtlCol="0">
            <a:spAutoFit/>
          </a:bodyPr>
          <a:lstStyle/>
          <a:p>
            <a:pPr algn="ctr"/>
            <a:r>
              <a:rPr lang="de-DE" b="1" dirty="0" err="1" smtClean="0">
                <a:latin typeface="Calibri" pitchFamily="34" charset="0"/>
              </a:rPr>
              <a:t>carrier</a:t>
            </a:r>
            <a:endParaRPr lang="de-DE" b="1" dirty="0">
              <a:latin typeface="Calibri" pitchFamily="34" charset="0"/>
            </a:endParaRPr>
          </a:p>
        </p:txBody>
      </p:sp>
      <p:sp>
        <p:nvSpPr>
          <p:cNvPr id="24" name="Textfeld 23"/>
          <p:cNvSpPr txBox="1"/>
          <p:nvPr/>
        </p:nvSpPr>
        <p:spPr>
          <a:xfrm>
            <a:off x="3203848" y="1196752"/>
            <a:ext cx="2520280" cy="400110"/>
          </a:xfrm>
          <a:prstGeom prst="rect">
            <a:avLst/>
          </a:prstGeom>
          <a:noFill/>
          <a:ln w="3175">
            <a:noFill/>
          </a:ln>
        </p:spPr>
        <p:txBody>
          <a:bodyPr wrap="square" rtlCol="0">
            <a:spAutoFit/>
          </a:bodyPr>
          <a:lstStyle/>
          <a:p>
            <a:pPr algn="ctr"/>
            <a:r>
              <a:rPr lang="de-DE" sz="2000" dirty="0" err="1">
                <a:latin typeface="Calibri" pitchFamily="34" charset="0"/>
              </a:rPr>
              <a:t>i</a:t>
            </a:r>
            <a:r>
              <a:rPr lang="de-DE" sz="2000" dirty="0" err="1" smtClean="0">
                <a:latin typeface="Calibri" pitchFamily="34" charset="0"/>
              </a:rPr>
              <a:t>nsurance</a:t>
            </a:r>
            <a:r>
              <a:rPr lang="de-DE" sz="2000" dirty="0" smtClean="0">
                <a:latin typeface="Calibri" pitchFamily="34" charset="0"/>
              </a:rPr>
              <a:t> </a:t>
            </a:r>
            <a:r>
              <a:rPr lang="de-DE" sz="2000" dirty="0" err="1" smtClean="0">
                <a:latin typeface="Calibri" pitchFamily="34" charset="0"/>
              </a:rPr>
              <a:t>contract</a:t>
            </a:r>
            <a:r>
              <a:rPr lang="de-DE" sz="2000" dirty="0" smtClean="0">
                <a:latin typeface="Calibri" pitchFamily="34" charset="0"/>
              </a:rPr>
              <a:t> </a:t>
            </a:r>
            <a:endParaRPr lang="de-DE" sz="2000" dirty="0">
              <a:latin typeface="Calibri" pitchFamily="34" charset="0"/>
            </a:endParaRPr>
          </a:p>
        </p:txBody>
      </p:sp>
      <p:sp>
        <p:nvSpPr>
          <p:cNvPr id="25" name="Textfeld 24"/>
          <p:cNvSpPr txBox="1"/>
          <p:nvPr/>
        </p:nvSpPr>
        <p:spPr>
          <a:xfrm>
            <a:off x="3547726" y="2276872"/>
            <a:ext cx="1944216" cy="430887"/>
          </a:xfrm>
          <a:prstGeom prst="rect">
            <a:avLst/>
          </a:prstGeom>
          <a:noFill/>
          <a:ln w="3175">
            <a:noFill/>
          </a:ln>
        </p:spPr>
        <p:txBody>
          <a:bodyPr wrap="square" rtlCol="0">
            <a:spAutoFit/>
          </a:bodyPr>
          <a:lstStyle/>
          <a:p>
            <a:pPr algn="ctr"/>
            <a:r>
              <a:rPr lang="de-DE" sz="2200" dirty="0" err="1">
                <a:latin typeface="Calibri" pitchFamily="34" charset="0"/>
              </a:rPr>
              <a:t>p</a:t>
            </a:r>
            <a:r>
              <a:rPr lang="de-DE" sz="2200" dirty="0" err="1" smtClean="0">
                <a:latin typeface="Calibri" pitchFamily="34" charset="0"/>
              </a:rPr>
              <a:t>ayment</a:t>
            </a:r>
            <a:endParaRPr lang="de-DE" sz="2200" dirty="0">
              <a:latin typeface="Calibri" pitchFamily="34" charset="0"/>
            </a:endParaRPr>
          </a:p>
        </p:txBody>
      </p:sp>
      <p:sp>
        <p:nvSpPr>
          <p:cNvPr id="17" name="Rechteck 16"/>
          <p:cNvSpPr/>
          <p:nvPr/>
        </p:nvSpPr>
        <p:spPr>
          <a:xfrm>
            <a:off x="395536" y="148570"/>
            <a:ext cx="6102350" cy="338554"/>
          </a:xfrm>
          <a:prstGeom prst="rect">
            <a:avLst/>
          </a:prstGeom>
        </p:spPr>
        <p:txBody>
          <a:bodyPr wrap="square">
            <a:spAutoFit/>
          </a:bodyPr>
          <a:lstStyle/>
          <a:p>
            <a:r>
              <a:rPr lang="en-US" sz="1600" b="1" dirty="0" smtClean="0">
                <a:latin typeface="+mj-lt"/>
              </a:rPr>
              <a:t>AILA 2013 Working </a:t>
            </a:r>
            <a:r>
              <a:rPr lang="en-US" sz="1600" b="1" dirty="0">
                <a:latin typeface="+mj-lt"/>
              </a:rPr>
              <a:t>Party „Marine Insurance“</a:t>
            </a:r>
            <a:endParaRPr lang="de-DE" sz="1600" b="1" dirty="0">
              <a:latin typeface="+mj-lt"/>
            </a:endParaRPr>
          </a:p>
        </p:txBody>
      </p:sp>
      <p:cxnSp>
        <p:nvCxnSpPr>
          <p:cNvPr id="3" name="Gerade Verbindung mit Pfeil 2"/>
          <p:cNvCxnSpPr/>
          <p:nvPr/>
        </p:nvCxnSpPr>
        <p:spPr>
          <a:xfrm flipV="1">
            <a:off x="3270887" y="1700808"/>
            <a:ext cx="2374854" cy="7002"/>
          </a:xfrm>
          <a:prstGeom prst="straightConnector1">
            <a:avLst/>
          </a:prstGeom>
          <a:ln w="57150">
            <a:solidFill>
              <a:srgbClr val="0070C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3" name="Gerade Verbindung mit Pfeil 12"/>
          <p:cNvCxnSpPr/>
          <p:nvPr/>
        </p:nvCxnSpPr>
        <p:spPr>
          <a:xfrm flipH="1">
            <a:off x="3275856" y="2060848"/>
            <a:ext cx="2304256" cy="0"/>
          </a:xfrm>
          <a:prstGeom prst="straightConnector1">
            <a:avLst/>
          </a:prstGeom>
          <a:ln w="57150">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30" name="Gerade Verbindung mit Pfeil 29"/>
          <p:cNvCxnSpPr/>
          <p:nvPr/>
        </p:nvCxnSpPr>
        <p:spPr>
          <a:xfrm>
            <a:off x="1475656" y="2420888"/>
            <a:ext cx="0" cy="1904499"/>
          </a:xfrm>
          <a:prstGeom prst="straightConnector1">
            <a:avLst/>
          </a:prstGeom>
          <a:ln w="76200">
            <a:solidFill>
              <a:srgbClr val="7030A0"/>
            </a:solidFill>
            <a:tailEnd type="arrow"/>
          </a:ln>
        </p:spPr>
        <p:style>
          <a:lnRef idx="1">
            <a:schemeClr val="accent1"/>
          </a:lnRef>
          <a:fillRef idx="0">
            <a:schemeClr val="accent1"/>
          </a:fillRef>
          <a:effectRef idx="0">
            <a:schemeClr val="accent1"/>
          </a:effectRef>
          <a:fontRef idx="minor">
            <a:schemeClr val="tx1"/>
          </a:fontRef>
        </p:style>
      </p:cxnSp>
      <p:sp>
        <p:nvSpPr>
          <p:cNvPr id="31" name="Textfeld 30"/>
          <p:cNvSpPr txBox="1"/>
          <p:nvPr/>
        </p:nvSpPr>
        <p:spPr>
          <a:xfrm rot="16200000">
            <a:off x="-56547" y="2976917"/>
            <a:ext cx="2520280" cy="400110"/>
          </a:xfrm>
          <a:prstGeom prst="rect">
            <a:avLst/>
          </a:prstGeom>
          <a:noFill/>
          <a:ln w="3175">
            <a:noFill/>
          </a:ln>
        </p:spPr>
        <p:txBody>
          <a:bodyPr wrap="square" rtlCol="0">
            <a:spAutoFit/>
          </a:bodyPr>
          <a:lstStyle/>
          <a:p>
            <a:pPr algn="ctr"/>
            <a:r>
              <a:rPr lang="de-DE" sz="2000" dirty="0" err="1">
                <a:latin typeface="Calibri" pitchFamily="34" charset="0"/>
              </a:rPr>
              <a:t>l</a:t>
            </a:r>
            <a:r>
              <a:rPr lang="de-DE" sz="2000" dirty="0" err="1" smtClean="0">
                <a:latin typeface="Calibri" pitchFamily="34" charset="0"/>
              </a:rPr>
              <a:t>oss</a:t>
            </a:r>
            <a:r>
              <a:rPr lang="de-DE" sz="2000" dirty="0" smtClean="0">
                <a:latin typeface="Calibri" pitchFamily="34" charset="0"/>
              </a:rPr>
              <a:t>/</a:t>
            </a:r>
            <a:r>
              <a:rPr lang="de-DE" sz="2000" dirty="0" err="1" smtClean="0">
                <a:latin typeface="Calibri" pitchFamily="34" charset="0"/>
              </a:rPr>
              <a:t>claim</a:t>
            </a:r>
            <a:endParaRPr lang="de-DE" sz="2000" dirty="0">
              <a:latin typeface="Calibri" pitchFamily="34" charset="0"/>
            </a:endParaRPr>
          </a:p>
        </p:txBody>
      </p:sp>
      <p:sp>
        <p:nvSpPr>
          <p:cNvPr id="40" name="Nach unten gekrümmter Pfeil 39"/>
          <p:cNvSpPr/>
          <p:nvPr/>
        </p:nvSpPr>
        <p:spPr>
          <a:xfrm rot="1545536">
            <a:off x="1653089" y="2953882"/>
            <a:ext cx="1938289" cy="648072"/>
          </a:xfrm>
          <a:prstGeom prst="curvedDownArrow">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tx1"/>
              </a:solidFill>
            </a:endParaRPr>
          </a:p>
        </p:txBody>
      </p:sp>
      <p:cxnSp>
        <p:nvCxnSpPr>
          <p:cNvPr id="41" name="Gerade Verbindung mit Pfeil 40"/>
          <p:cNvCxnSpPr/>
          <p:nvPr/>
        </p:nvCxnSpPr>
        <p:spPr>
          <a:xfrm flipH="1">
            <a:off x="3277266" y="2399401"/>
            <a:ext cx="2446862" cy="1925986"/>
          </a:xfrm>
          <a:prstGeom prst="straightConnector1">
            <a:avLst/>
          </a:prstGeom>
          <a:ln w="76200">
            <a:solidFill>
              <a:srgbClr val="7030A0"/>
            </a:solidFill>
            <a:prstDash val="sysDot"/>
            <a:tailEnd type="arrow"/>
          </a:ln>
        </p:spPr>
        <p:style>
          <a:lnRef idx="1">
            <a:schemeClr val="accent1"/>
          </a:lnRef>
          <a:fillRef idx="0">
            <a:schemeClr val="accent1"/>
          </a:fillRef>
          <a:effectRef idx="0">
            <a:schemeClr val="accent1"/>
          </a:effectRef>
          <a:fontRef idx="minor">
            <a:schemeClr val="tx1"/>
          </a:fontRef>
        </p:style>
      </p:cxnSp>
      <p:sp>
        <p:nvSpPr>
          <p:cNvPr id="46" name="Textfeld 45"/>
          <p:cNvSpPr txBox="1"/>
          <p:nvPr/>
        </p:nvSpPr>
        <p:spPr>
          <a:xfrm>
            <a:off x="430254" y="2996952"/>
            <a:ext cx="3925722" cy="861774"/>
          </a:xfrm>
          <a:prstGeom prst="rect">
            <a:avLst/>
          </a:prstGeom>
          <a:noFill/>
          <a:ln w="3175">
            <a:noFill/>
          </a:ln>
        </p:spPr>
        <p:txBody>
          <a:bodyPr wrap="square" rtlCol="0">
            <a:spAutoFit/>
          </a:bodyPr>
          <a:lstStyle/>
          <a:p>
            <a:pPr algn="ctr"/>
            <a:r>
              <a:rPr lang="de-DE" sz="5000" b="1" dirty="0" smtClean="0">
                <a:latin typeface="Calibri" pitchFamily="34" charset="0"/>
              </a:rPr>
              <a:t>?</a:t>
            </a:r>
            <a:endParaRPr lang="de-DE" sz="5000" b="1" dirty="0">
              <a:latin typeface="Calibri" pitchFamily="34" charset="0"/>
            </a:endParaRPr>
          </a:p>
        </p:txBody>
      </p:sp>
      <p:sp>
        <p:nvSpPr>
          <p:cNvPr id="16" name="Textfeld 15"/>
          <p:cNvSpPr txBox="1"/>
          <p:nvPr/>
        </p:nvSpPr>
        <p:spPr>
          <a:xfrm>
            <a:off x="4427984" y="3140968"/>
            <a:ext cx="4716016" cy="2185214"/>
          </a:xfrm>
          <a:prstGeom prst="rect">
            <a:avLst/>
          </a:prstGeom>
          <a:noFill/>
          <a:ln w="3175">
            <a:noFill/>
          </a:ln>
        </p:spPr>
        <p:txBody>
          <a:bodyPr wrap="square" rtlCol="0">
            <a:spAutoFit/>
          </a:bodyPr>
          <a:lstStyle/>
          <a:p>
            <a:pPr algn="ctr"/>
            <a:endParaRPr lang="de-DE" sz="3000" b="1" dirty="0" smtClean="0">
              <a:latin typeface="Calibri" pitchFamily="34" charset="0"/>
            </a:endParaRPr>
          </a:p>
          <a:p>
            <a:pPr marL="342900" indent="-342900">
              <a:buFont typeface="Wingdings" pitchFamily="2" charset="2"/>
              <a:buChar char="Ø"/>
            </a:pPr>
            <a:r>
              <a:rPr lang="de-DE" sz="2200" dirty="0" smtClean="0">
                <a:latin typeface="Calibri" pitchFamily="34" charset="0"/>
              </a:rPr>
              <a:t>legal </a:t>
            </a:r>
            <a:r>
              <a:rPr lang="de-DE" sz="2200" dirty="0" err="1" smtClean="0">
                <a:latin typeface="Calibri" pitchFamily="34" charset="0"/>
              </a:rPr>
              <a:t>position</a:t>
            </a:r>
            <a:r>
              <a:rPr lang="de-DE" sz="2200" dirty="0" smtClean="0">
                <a:latin typeface="Calibri" pitchFamily="34" charset="0"/>
              </a:rPr>
              <a:t> of the </a:t>
            </a:r>
            <a:r>
              <a:rPr lang="de-DE" sz="2200" dirty="0" err="1" smtClean="0">
                <a:latin typeface="Calibri" pitchFamily="34" charset="0"/>
              </a:rPr>
              <a:t>insurer</a:t>
            </a:r>
            <a:r>
              <a:rPr lang="de-DE" sz="2200" dirty="0" smtClean="0">
                <a:latin typeface="Calibri" pitchFamily="34" charset="0"/>
              </a:rPr>
              <a:t> </a:t>
            </a:r>
            <a:r>
              <a:rPr lang="de-DE" sz="2200" dirty="0" err="1" smtClean="0">
                <a:latin typeface="Calibri" pitchFamily="34" charset="0"/>
              </a:rPr>
              <a:t>towards</a:t>
            </a:r>
            <a:r>
              <a:rPr lang="de-DE" sz="2200" dirty="0" smtClean="0">
                <a:latin typeface="Calibri" pitchFamily="34" charset="0"/>
              </a:rPr>
              <a:t> </a:t>
            </a:r>
            <a:r>
              <a:rPr lang="de-DE" sz="2200" dirty="0" err="1" smtClean="0">
                <a:latin typeface="Calibri" pitchFamily="34" charset="0"/>
              </a:rPr>
              <a:t>the</a:t>
            </a:r>
            <a:r>
              <a:rPr lang="de-DE" sz="2200" dirty="0" smtClean="0">
                <a:latin typeface="Calibri" pitchFamily="34" charset="0"/>
              </a:rPr>
              <a:t> </a:t>
            </a:r>
            <a:r>
              <a:rPr lang="de-DE" sz="2200" dirty="0" err="1" smtClean="0">
                <a:latin typeface="Calibri" pitchFamily="34" charset="0"/>
              </a:rPr>
              <a:t>carrier</a:t>
            </a:r>
            <a:r>
              <a:rPr lang="de-DE" sz="2200" dirty="0" smtClean="0">
                <a:latin typeface="Calibri" pitchFamily="34" charset="0"/>
              </a:rPr>
              <a:t> </a:t>
            </a:r>
            <a:r>
              <a:rPr lang="de-DE" sz="2200" dirty="0" err="1" smtClean="0">
                <a:latin typeface="Calibri" pitchFamily="34" charset="0"/>
              </a:rPr>
              <a:t>is</a:t>
            </a:r>
            <a:r>
              <a:rPr lang="de-DE" sz="2200" dirty="0" smtClean="0">
                <a:latin typeface="Calibri" pitchFamily="34" charset="0"/>
              </a:rPr>
              <a:t> </a:t>
            </a:r>
            <a:r>
              <a:rPr lang="de-DE" sz="2200" b="1" dirty="0" err="1" smtClean="0">
                <a:latin typeface="Calibri" pitchFamily="34" charset="0"/>
              </a:rPr>
              <a:t>subject</a:t>
            </a:r>
            <a:r>
              <a:rPr lang="de-DE" sz="2200" b="1" dirty="0" smtClean="0">
                <a:latin typeface="Calibri" pitchFamily="34" charset="0"/>
              </a:rPr>
              <a:t> </a:t>
            </a:r>
            <a:r>
              <a:rPr lang="de-DE" sz="2200" b="1" dirty="0" err="1" smtClean="0">
                <a:latin typeface="Calibri" pitchFamily="34" charset="0"/>
              </a:rPr>
              <a:t>to</a:t>
            </a:r>
            <a:r>
              <a:rPr lang="de-DE" sz="2200" b="1" dirty="0" smtClean="0">
                <a:latin typeface="Calibri" pitchFamily="34" charset="0"/>
              </a:rPr>
              <a:t> </a:t>
            </a:r>
            <a:r>
              <a:rPr lang="de-DE" sz="2200" b="1" dirty="0" err="1" smtClean="0">
                <a:latin typeface="Calibri" pitchFamily="34" charset="0"/>
              </a:rPr>
              <a:t>the</a:t>
            </a:r>
            <a:r>
              <a:rPr lang="de-DE" sz="2200" b="1" dirty="0" smtClean="0">
                <a:latin typeface="Calibri" pitchFamily="34" charset="0"/>
              </a:rPr>
              <a:t> </a:t>
            </a:r>
            <a:r>
              <a:rPr lang="de-DE" sz="2200" b="1" dirty="0" err="1" smtClean="0">
                <a:latin typeface="Calibri" pitchFamily="34" charset="0"/>
              </a:rPr>
              <a:t>law</a:t>
            </a:r>
            <a:r>
              <a:rPr lang="de-DE" sz="2200" b="1" dirty="0" smtClean="0">
                <a:latin typeface="Calibri" pitchFamily="34" charset="0"/>
              </a:rPr>
              <a:t> </a:t>
            </a:r>
            <a:r>
              <a:rPr lang="de-DE" sz="2200" b="1" dirty="0" err="1" smtClean="0">
                <a:latin typeface="Calibri" pitchFamily="34" charset="0"/>
              </a:rPr>
              <a:t>governing</a:t>
            </a:r>
            <a:r>
              <a:rPr lang="de-DE" sz="2200" b="1" dirty="0" smtClean="0">
                <a:latin typeface="Calibri" pitchFamily="34" charset="0"/>
              </a:rPr>
              <a:t> the </a:t>
            </a:r>
            <a:r>
              <a:rPr lang="de-DE" sz="2200" b="1" dirty="0" err="1" smtClean="0">
                <a:latin typeface="Calibri" pitchFamily="34" charset="0"/>
              </a:rPr>
              <a:t>insurance</a:t>
            </a:r>
            <a:r>
              <a:rPr lang="de-DE" sz="2200" b="1" dirty="0" smtClean="0">
                <a:latin typeface="Calibri" pitchFamily="34" charset="0"/>
              </a:rPr>
              <a:t> </a:t>
            </a:r>
            <a:r>
              <a:rPr lang="de-DE" sz="2200" b="1" dirty="0" err="1" smtClean="0">
                <a:latin typeface="Calibri" pitchFamily="34" charset="0"/>
              </a:rPr>
              <a:t>contract</a:t>
            </a:r>
            <a:endParaRPr lang="de-DE" sz="2200" b="1" dirty="0" smtClean="0">
              <a:latin typeface="Calibri" pitchFamily="34" charset="0"/>
            </a:endParaRPr>
          </a:p>
          <a:p>
            <a:endParaRPr lang="de-DE" sz="2000" dirty="0" smtClean="0">
              <a:latin typeface="Calibri" pitchFamily="34" charset="0"/>
            </a:endParaRPr>
          </a:p>
          <a:p>
            <a:pPr algn="ctr"/>
            <a:endParaRPr lang="de-DE" sz="2000" b="1" dirty="0">
              <a:latin typeface="Calibri" pitchFamily="34" charset="0"/>
            </a:endParaRPr>
          </a:p>
        </p:txBody>
      </p:sp>
      <p:sp>
        <p:nvSpPr>
          <p:cNvPr id="18" name="Textfeld 17"/>
          <p:cNvSpPr txBox="1"/>
          <p:nvPr/>
        </p:nvSpPr>
        <p:spPr>
          <a:xfrm>
            <a:off x="4499992" y="2924944"/>
            <a:ext cx="3925722" cy="861774"/>
          </a:xfrm>
          <a:prstGeom prst="rect">
            <a:avLst/>
          </a:prstGeom>
          <a:noFill/>
          <a:ln w="3175">
            <a:noFill/>
          </a:ln>
        </p:spPr>
        <p:txBody>
          <a:bodyPr wrap="square" rtlCol="0">
            <a:spAutoFit/>
          </a:bodyPr>
          <a:lstStyle/>
          <a:p>
            <a:pPr algn="ctr"/>
            <a:r>
              <a:rPr lang="de-DE" sz="5000" b="1" dirty="0" smtClean="0">
                <a:latin typeface="Calibri" pitchFamily="34" charset="0"/>
              </a:rPr>
              <a:t>?</a:t>
            </a:r>
            <a:endParaRPr lang="de-DE" sz="5000" b="1" dirty="0">
              <a:latin typeface="Calibri" pitchFamily="34" charset="0"/>
            </a:endParaRPr>
          </a:p>
        </p:txBody>
      </p:sp>
      <p:sp>
        <p:nvSpPr>
          <p:cNvPr id="19" name="Text Box 25"/>
          <p:cNvSpPr txBox="1">
            <a:spLocks noChangeArrowheads="1"/>
          </p:cNvSpPr>
          <p:nvPr/>
        </p:nvSpPr>
        <p:spPr bwMode="auto">
          <a:xfrm>
            <a:off x="1835150" y="5705475"/>
            <a:ext cx="6408738"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de-DE" sz="1000" dirty="0">
                <a:solidFill>
                  <a:schemeClr val="bg2"/>
                </a:solidFill>
                <a:latin typeface="Verdana" pitchFamily="34" charset="0"/>
              </a:rPr>
              <a:t>Prof. Dr. Robert Koch LL.M. (McGill), </a:t>
            </a:r>
            <a:r>
              <a:rPr lang="de-DE" sz="1000" dirty="0" smtClean="0">
                <a:solidFill>
                  <a:schemeClr val="bg2"/>
                </a:solidFill>
                <a:latin typeface="Verdana" pitchFamily="34" charset="0"/>
              </a:rPr>
              <a:t>Institute </a:t>
            </a:r>
            <a:r>
              <a:rPr lang="de-DE" sz="1000" dirty="0" err="1" smtClean="0">
                <a:solidFill>
                  <a:schemeClr val="bg2"/>
                </a:solidFill>
                <a:latin typeface="Verdana" pitchFamily="34" charset="0"/>
              </a:rPr>
              <a:t>of</a:t>
            </a:r>
            <a:r>
              <a:rPr lang="de-DE" sz="1000" dirty="0" smtClean="0">
                <a:solidFill>
                  <a:schemeClr val="bg2"/>
                </a:solidFill>
                <a:latin typeface="Verdana" pitchFamily="34" charset="0"/>
              </a:rPr>
              <a:t> Insurance Law</a:t>
            </a:r>
            <a:endParaRPr lang="de-DE" sz="1000" dirty="0">
              <a:solidFill>
                <a:schemeClr val="bg2"/>
              </a:solidFill>
              <a:latin typeface="Verdana" pitchFamily="34" charset="0"/>
            </a:endParaRPr>
          </a:p>
        </p:txBody>
      </p:sp>
      <p:sp>
        <p:nvSpPr>
          <p:cNvPr id="2" name="Rechteck 1"/>
          <p:cNvSpPr/>
          <p:nvPr/>
        </p:nvSpPr>
        <p:spPr>
          <a:xfrm>
            <a:off x="395536" y="620688"/>
            <a:ext cx="8712968" cy="461665"/>
          </a:xfrm>
          <a:prstGeom prst="rect">
            <a:avLst/>
          </a:prstGeom>
        </p:spPr>
        <p:txBody>
          <a:bodyPr wrap="square">
            <a:spAutoFit/>
          </a:bodyPr>
          <a:lstStyle/>
          <a:p>
            <a:pPr>
              <a:tabLst>
                <a:tab pos="441325" algn="l"/>
              </a:tabLst>
            </a:pPr>
            <a:r>
              <a:rPr lang="en-US" b="1" dirty="0" smtClean="0">
                <a:latin typeface="Calibri" pitchFamily="34" charset="0"/>
              </a:rPr>
              <a:t>Law </a:t>
            </a:r>
            <a:r>
              <a:rPr lang="en-US" b="1" dirty="0">
                <a:latin typeface="Calibri" pitchFamily="34" charset="0"/>
              </a:rPr>
              <a:t>governing the insurer’s rights against the </a:t>
            </a:r>
            <a:r>
              <a:rPr lang="en-US" b="1" dirty="0" smtClean="0">
                <a:latin typeface="Calibri" pitchFamily="34" charset="0"/>
              </a:rPr>
              <a:t>carrier</a:t>
            </a:r>
            <a:endParaRPr lang="de-DE" dirty="0"/>
          </a:p>
        </p:txBody>
      </p:sp>
    </p:spTree>
    <p:extLst>
      <p:ext uri="{BB962C8B-B14F-4D97-AF65-F5344CB8AC3E}">
        <p14:creationId xmlns:p14="http://schemas.microsoft.com/office/powerpoint/2010/main" val="2557899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9"/>
          <p:cNvSpPr>
            <a:spLocks noChangeArrowheads="1"/>
          </p:cNvSpPr>
          <p:nvPr/>
        </p:nvSpPr>
        <p:spPr bwMode="auto">
          <a:xfrm>
            <a:off x="381000" y="260648"/>
            <a:ext cx="8223250" cy="518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ts val="0"/>
              </a:spcBef>
              <a:spcAft>
                <a:spcPts val="0"/>
              </a:spcAft>
              <a:tabLst>
                <a:tab pos="441325" algn="l"/>
              </a:tabLst>
              <a:defRPr/>
            </a:pPr>
            <a:endParaRPr lang="en-US" sz="2200" dirty="0" smtClean="0">
              <a:latin typeface="Calibri" pitchFamily="34" charset="0"/>
              <a:cs typeface="Calibri" pitchFamily="34" charset="0"/>
            </a:endParaRPr>
          </a:p>
        </p:txBody>
      </p:sp>
      <p:pic>
        <p:nvPicPr>
          <p:cNvPr id="3075" name="Picture 18" descr="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40650" y="5516563"/>
            <a:ext cx="1222375" cy="1341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22" descr="UHH_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516563"/>
            <a:ext cx="2700338" cy="1085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43" name="Rectangle 23"/>
          <p:cNvSpPr>
            <a:spLocks noChangeArrowheads="1"/>
          </p:cNvSpPr>
          <p:nvPr/>
        </p:nvSpPr>
        <p:spPr bwMode="auto">
          <a:xfrm>
            <a:off x="755650" y="1987550"/>
            <a:ext cx="7848600" cy="3025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defRPr/>
            </a:pPr>
            <a:endParaRPr lang="de-DE" dirty="0">
              <a:solidFill>
                <a:schemeClr val="tx2"/>
              </a:solidFill>
              <a:latin typeface="+mj-lt"/>
              <a:ea typeface="Times New Roman" pitchFamily="18" charset="0"/>
              <a:cs typeface="Arial" charset="0"/>
            </a:endParaRPr>
          </a:p>
        </p:txBody>
      </p:sp>
      <p:sp>
        <p:nvSpPr>
          <p:cNvPr id="3079" name="Line 24"/>
          <p:cNvSpPr>
            <a:spLocks noChangeShapeType="1"/>
          </p:cNvSpPr>
          <p:nvPr/>
        </p:nvSpPr>
        <p:spPr bwMode="auto">
          <a:xfrm>
            <a:off x="0" y="5589588"/>
            <a:ext cx="9144000" cy="0"/>
          </a:xfrm>
          <a:prstGeom prst="line">
            <a:avLst/>
          </a:prstGeom>
          <a:noFill/>
          <a:ln w="9525">
            <a:solidFill>
              <a:srgbClr val="C2CFE7"/>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dirty="0"/>
          </a:p>
        </p:txBody>
      </p:sp>
      <p:sp>
        <p:nvSpPr>
          <p:cNvPr id="5" name="Rechteck 4"/>
          <p:cNvSpPr/>
          <p:nvPr/>
        </p:nvSpPr>
        <p:spPr>
          <a:xfrm>
            <a:off x="395536" y="148570"/>
            <a:ext cx="6102350" cy="400110"/>
          </a:xfrm>
          <a:prstGeom prst="rect">
            <a:avLst/>
          </a:prstGeom>
        </p:spPr>
        <p:txBody>
          <a:bodyPr wrap="square">
            <a:spAutoFit/>
          </a:bodyPr>
          <a:lstStyle/>
          <a:p>
            <a:r>
              <a:rPr lang="en-US" sz="2000" b="1" dirty="0" smtClean="0">
                <a:latin typeface="+mj-lt"/>
              </a:rPr>
              <a:t>AILA 2013 Working </a:t>
            </a:r>
            <a:r>
              <a:rPr lang="en-US" sz="2000" b="1" dirty="0">
                <a:latin typeface="+mj-lt"/>
              </a:rPr>
              <a:t>Party „Marine Insurance“</a:t>
            </a:r>
            <a:endParaRPr lang="de-DE" sz="2000" b="1" dirty="0">
              <a:latin typeface="+mj-lt"/>
            </a:endParaRPr>
          </a:p>
        </p:txBody>
      </p:sp>
      <p:sp>
        <p:nvSpPr>
          <p:cNvPr id="2" name="Textfeld 1"/>
          <p:cNvSpPr txBox="1"/>
          <p:nvPr/>
        </p:nvSpPr>
        <p:spPr>
          <a:xfrm>
            <a:off x="344245" y="908720"/>
            <a:ext cx="8455510" cy="4493538"/>
          </a:xfrm>
          <a:prstGeom prst="rect">
            <a:avLst/>
          </a:prstGeom>
          <a:noFill/>
        </p:spPr>
        <p:txBody>
          <a:bodyPr wrap="square" rtlCol="0">
            <a:spAutoFit/>
          </a:bodyPr>
          <a:lstStyle/>
          <a:p>
            <a:pPr marL="342900" indent="-342900">
              <a:buFont typeface="Wingdings" pitchFamily="2" charset="2"/>
              <a:buChar char="Ø"/>
            </a:pPr>
            <a:r>
              <a:rPr lang="en-US" sz="2600" b="1" dirty="0" smtClean="0">
                <a:latin typeface="Calibri" pitchFamily="34" charset="0"/>
              </a:rPr>
              <a:t>Sect. 209 ICA: </a:t>
            </a:r>
          </a:p>
          <a:p>
            <a:pPr>
              <a:tabLst>
                <a:tab pos="361950" algn="l"/>
              </a:tabLst>
            </a:pPr>
            <a:r>
              <a:rPr lang="en-US" sz="2600" b="1" dirty="0" smtClean="0">
                <a:latin typeface="Calibri" pitchFamily="34" charset="0"/>
              </a:rPr>
              <a:t>	The </a:t>
            </a:r>
            <a:r>
              <a:rPr lang="en-US" sz="2600" b="1" dirty="0">
                <a:latin typeface="Calibri" pitchFamily="34" charset="0"/>
              </a:rPr>
              <a:t>provisions of this Act shall not apply to </a:t>
            </a:r>
            <a:r>
              <a:rPr lang="en-US" sz="2600" b="1" dirty="0" smtClean="0">
                <a:latin typeface="Calibri" pitchFamily="34" charset="0"/>
              </a:rPr>
              <a:t>marine 	insurance.</a:t>
            </a:r>
          </a:p>
          <a:p>
            <a:pPr marL="342900" indent="-342900">
              <a:spcBef>
                <a:spcPts val="1200"/>
              </a:spcBef>
              <a:buFont typeface="Wingdings" pitchFamily="2" charset="2"/>
              <a:buChar char="Ø"/>
            </a:pPr>
            <a:r>
              <a:rPr lang="en-US" dirty="0" smtClean="0">
                <a:latin typeface="Calibri" pitchFamily="34" charset="0"/>
              </a:rPr>
              <a:t>Marine insurance provision of the </a:t>
            </a:r>
            <a:r>
              <a:rPr lang="en-US" b="1" dirty="0" smtClean="0">
                <a:latin typeface="Calibri" pitchFamily="34" charset="0"/>
              </a:rPr>
              <a:t>German Commercial Code </a:t>
            </a:r>
            <a:r>
              <a:rPr lang="en-US" dirty="0" smtClean="0">
                <a:latin typeface="Calibri" pitchFamily="34" charset="0"/>
              </a:rPr>
              <a:t>were abolished in 2008.</a:t>
            </a:r>
          </a:p>
          <a:p>
            <a:pPr marL="342900" indent="-342900">
              <a:spcBef>
                <a:spcPts val="1200"/>
              </a:spcBef>
              <a:buFont typeface="Wingdings" pitchFamily="2" charset="2"/>
              <a:buChar char="Ø"/>
            </a:pPr>
            <a:r>
              <a:rPr lang="en-US" dirty="0" smtClean="0">
                <a:latin typeface="Calibri" pitchFamily="34" charset="0"/>
              </a:rPr>
              <a:t>The </a:t>
            </a:r>
            <a:r>
              <a:rPr lang="en-US" b="1" dirty="0" smtClean="0">
                <a:latin typeface="Calibri" pitchFamily="34" charset="0"/>
              </a:rPr>
              <a:t>German Civil Code (GCC) </a:t>
            </a:r>
            <a:r>
              <a:rPr lang="en-US" dirty="0" smtClean="0">
                <a:latin typeface="Calibri" pitchFamily="34" charset="0"/>
              </a:rPr>
              <a:t>does </a:t>
            </a:r>
            <a:r>
              <a:rPr lang="en-US" dirty="0">
                <a:latin typeface="Calibri" pitchFamily="34" charset="0"/>
              </a:rPr>
              <a:t>not explicitly </a:t>
            </a:r>
            <a:r>
              <a:rPr lang="en-US" dirty="0" err="1">
                <a:latin typeface="Calibri" pitchFamily="34" charset="0"/>
              </a:rPr>
              <a:t>recognise</a:t>
            </a:r>
            <a:r>
              <a:rPr lang="en-US" dirty="0">
                <a:latin typeface="Calibri" pitchFamily="34" charset="0"/>
              </a:rPr>
              <a:t> the right of subrogation </a:t>
            </a:r>
            <a:r>
              <a:rPr lang="en-US" dirty="0" smtClean="0">
                <a:latin typeface="Calibri" pitchFamily="34" charset="0"/>
              </a:rPr>
              <a:t>(before the introduction of the ICA the German </a:t>
            </a:r>
            <a:r>
              <a:rPr lang="en-US" dirty="0" err="1" smtClean="0">
                <a:latin typeface="Calibri" pitchFamily="34" charset="0"/>
              </a:rPr>
              <a:t>Reichsgericht</a:t>
            </a:r>
            <a:r>
              <a:rPr lang="en-US" dirty="0" smtClean="0">
                <a:latin typeface="Calibri" pitchFamily="34" charset="0"/>
              </a:rPr>
              <a:t> applied by means of analogy sect. 255 GCC in non-marine insurance cases: </a:t>
            </a:r>
            <a:r>
              <a:rPr lang="en-US" dirty="0">
                <a:latin typeface="Calibri" pitchFamily="34" charset="0"/>
              </a:rPr>
              <a:t>RGZ 53, 327, 328 </a:t>
            </a:r>
            <a:r>
              <a:rPr lang="en-US" dirty="0" smtClean="0">
                <a:latin typeface="Calibri" pitchFamily="34" charset="0"/>
              </a:rPr>
              <a:t>f.)</a:t>
            </a:r>
          </a:p>
          <a:p>
            <a:endParaRPr lang="en-US" sz="2200" dirty="0">
              <a:latin typeface="Calibri" pitchFamily="34" charset="0"/>
            </a:endParaRPr>
          </a:p>
          <a:p>
            <a:endParaRPr lang="de-DE" sz="2200" dirty="0">
              <a:latin typeface="Calibri" pitchFamily="34" charset="0"/>
            </a:endParaRPr>
          </a:p>
        </p:txBody>
      </p:sp>
      <p:sp>
        <p:nvSpPr>
          <p:cNvPr id="11" name="Text Box 25"/>
          <p:cNvSpPr txBox="1">
            <a:spLocks noChangeArrowheads="1"/>
          </p:cNvSpPr>
          <p:nvPr/>
        </p:nvSpPr>
        <p:spPr bwMode="auto">
          <a:xfrm>
            <a:off x="1835150" y="5705475"/>
            <a:ext cx="6408738"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de-DE" sz="1000" dirty="0">
                <a:solidFill>
                  <a:schemeClr val="bg2"/>
                </a:solidFill>
                <a:latin typeface="Verdana" pitchFamily="34" charset="0"/>
              </a:rPr>
              <a:t>Prof. Dr. Robert Koch LL.M. (McGill), </a:t>
            </a:r>
            <a:r>
              <a:rPr lang="de-DE" sz="1000" dirty="0" smtClean="0">
                <a:solidFill>
                  <a:schemeClr val="bg2"/>
                </a:solidFill>
                <a:latin typeface="Verdana" pitchFamily="34" charset="0"/>
              </a:rPr>
              <a:t>Institute </a:t>
            </a:r>
            <a:r>
              <a:rPr lang="de-DE" sz="1000" dirty="0" err="1" smtClean="0">
                <a:solidFill>
                  <a:schemeClr val="bg2"/>
                </a:solidFill>
                <a:latin typeface="Verdana" pitchFamily="34" charset="0"/>
              </a:rPr>
              <a:t>of</a:t>
            </a:r>
            <a:r>
              <a:rPr lang="de-DE" sz="1000" dirty="0" smtClean="0">
                <a:solidFill>
                  <a:schemeClr val="bg2"/>
                </a:solidFill>
                <a:latin typeface="Verdana" pitchFamily="34" charset="0"/>
              </a:rPr>
              <a:t> Insurance Law</a:t>
            </a:r>
            <a:endParaRPr lang="de-DE" sz="1000" dirty="0">
              <a:solidFill>
                <a:schemeClr val="bg2"/>
              </a:solidFill>
              <a:latin typeface="Verdana" pitchFamily="34" charset="0"/>
            </a:endParaRPr>
          </a:p>
        </p:txBody>
      </p:sp>
    </p:spTree>
    <p:extLst>
      <p:ext uri="{BB962C8B-B14F-4D97-AF65-F5344CB8AC3E}">
        <p14:creationId xmlns:p14="http://schemas.microsoft.com/office/powerpoint/2010/main" val="3381824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9"/>
          <p:cNvSpPr>
            <a:spLocks noChangeArrowheads="1"/>
          </p:cNvSpPr>
          <p:nvPr/>
        </p:nvSpPr>
        <p:spPr bwMode="auto">
          <a:xfrm>
            <a:off x="381000" y="260648"/>
            <a:ext cx="8223250" cy="518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ts val="0"/>
              </a:spcBef>
              <a:spcAft>
                <a:spcPts val="0"/>
              </a:spcAft>
              <a:tabLst>
                <a:tab pos="441325" algn="l"/>
              </a:tabLst>
              <a:defRPr/>
            </a:pPr>
            <a:endParaRPr lang="en-US" sz="2200" dirty="0" smtClean="0">
              <a:latin typeface="Calibri" pitchFamily="34" charset="0"/>
              <a:cs typeface="Calibri" pitchFamily="34" charset="0"/>
            </a:endParaRPr>
          </a:p>
        </p:txBody>
      </p:sp>
      <p:pic>
        <p:nvPicPr>
          <p:cNvPr id="3075" name="Picture 18" descr="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40650" y="5516563"/>
            <a:ext cx="1222375" cy="1341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22" descr="UHH_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516563"/>
            <a:ext cx="2700338" cy="1085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43" name="Rectangle 23"/>
          <p:cNvSpPr>
            <a:spLocks noChangeArrowheads="1"/>
          </p:cNvSpPr>
          <p:nvPr/>
        </p:nvSpPr>
        <p:spPr bwMode="auto">
          <a:xfrm>
            <a:off x="755650" y="1987550"/>
            <a:ext cx="7848600" cy="3025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defRPr/>
            </a:pPr>
            <a:endParaRPr lang="de-DE" dirty="0">
              <a:solidFill>
                <a:schemeClr val="tx2"/>
              </a:solidFill>
              <a:latin typeface="+mj-lt"/>
              <a:ea typeface="Times New Roman" pitchFamily="18" charset="0"/>
              <a:cs typeface="Arial" charset="0"/>
            </a:endParaRPr>
          </a:p>
        </p:txBody>
      </p:sp>
      <p:sp>
        <p:nvSpPr>
          <p:cNvPr id="3079" name="Line 24"/>
          <p:cNvSpPr>
            <a:spLocks noChangeShapeType="1"/>
          </p:cNvSpPr>
          <p:nvPr/>
        </p:nvSpPr>
        <p:spPr bwMode="auto">
          <a:xfrm>
            <a:off x="0" y="5589588"/>
            <a:ext cx="9144000" cy="0"/>
          </a:xfrm>
          <a:prstGeom prst="line">
            <a:avLst/>
          </a:prstGeom>
          <a:noFill/>
          <a:ln w="9525">
            <a:solidFill>
              <a:srgbClr val="C2CFE7"/>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dirty="0"/>
          </a:p>
        </p:txBody>
      </p:sp>
      <p:sp>
        <p:nvSpPr>
          <p:cNvPr id="5" name="Rechteck 4"/>
          <p:cNvSpPr/>
          <p:nvPr/>
        </p:nvSpPr>
        <p:spPr>
          <a:xfrm>
            <a:off x="395536" y="148570"/>
            <a:ext cx="6102350" cy="400110"/>
          </a:xfrm>
          <a:prstGeom prst="rect">
            <a:avLst/>
          </a:prstGeom>
        </p:spPr>
        <p:txBody>
          <a:bodyPr wrap="square">
            <a:spAutoFit/>
          </a:bodyPr>
          <a:lstStyle/>
          <a:p>
            <a:r>
              <a:rPr lang="en-US" sz="2000" b="1" dirty="0" smtClean="0">
                <a:latin typeface="+mj-lt"/>
              </a:rPr>
              <a:t>AILA 2013 Working </a:t>
            </a:r>
            <a:r>
              <a:rPr lang="en-US" sz="2000" b="1" dirty="0">
                <a:latin typeface="+mj-lt"/>
              </a:rPr>
              <a:t>Party „Marine Insurance“</a:t>
            </a:r>
            <a:endParaRPr lang="de-DE" sz="2000" b="1" dirty="0">
              <a:latin typeface="+mj-lt"/>
            </a:endParaRPr>
          </a:p>
        </p:txBody>
      </p:sp>
      <p:sp>
        <p:nvSpPr>
          <p:cNvPr id="2" name="Textfeld 1"/>
          <p:cNvSpPr txBox="1"/>
          <p:nvPr/>
        </p:nvSpPr>
        <p:spPr>
          <a:xfrm>
            <a:off x="344245" y="692696"/>
            <a:ext cx="8455510" cy="4739759"/>
          </a:xfrm>
          <a:prstGeom prst="rect">
            <a:avLst/>
          </a:prstGeom>
          <a:noFill/>
        </p:spPr>
        <p:txBody>
          <a:bodyPr wrap="square" rtlCol="0">
            <a:spAutoFit/>
          </a:bodyPr>
          <a:lstStyle/>
          <a:p>
            <a:pPr marL="342900" indent="-342900">
              <a:buFont typeface="Wingdings" pitchFamily="2" charset="2"/>
              <a:buChar char="Ø"/>
            </a:pPr>
            <a:r>
              <a:rPr lang="en-US" b="1" dirty="0" smtClean="0">
                <a:latin typeface="Calibri" pitchFamily="34" charset="0"/>
              </a:rPr>
              <a:t>Sect. 255 GCC: </a:t>
            </a:r>
          </a:p>
          <a:p>
            <a:pPr>
              <a:tabLst>
                <a:tab pos="361950" algn="l"/>
              </a:tabLst>
            </a:pPr>
            <a:r>
              <a:rPr lang="en-US" sz="2600" b="1" dirty="0" smtClean="0">
                <a:latin typeface="Calibri" pitchFamily="34" charset="0"/>
              </a:rPr>
              <a:t>	</a:t>
            </a:r>
            <a:r>
              <a:rPr lang="en-US" sz="2200" dirty="0" smtClean="0">
                <a:latin typeface="Calibri" pitchFamily="34" charset="0"/>
              </a:rPr>
              <a:t>A </a:t>
            </a:r>
            <a:r>
              <a:rPr lang="en-US" sz="2200" dirty="0">
                <a:latin typeface="Calibri" pitchFamily="34" charset="0"/>
              </a:rPr>
              <a:t>person who must pay damages for the loss of a thing or a </a:t>
            </a:r>
            <a:r>
              <a:rPr lang="en-US" sz="2200" dirty="0" smtClean="0">
                <a:latin typeface="Calibri" pitchFamily="34" charset="0"/>
              </a:rPr>
              <a:t>right </a:t>
            </a:r>
            <a:r>
              <a:rPr lang="en-US" sz="2200" b="1" dirty="0">
                <a:latin typeface="Calibri" pitchFamily="34" charset="0"/>
              </a:rPr>
              <a:t>is </a:t>
            </a:r>
            <a:r>
              <a:rPr lang="en-US" sz="2200" b="1" dirty="0" smtClean="0">
                <a:latin typeface="Calibri" pitchFamily="34" charset="0"/>
              </a:rPr>
              <a:t>	only </a:t>
            </a:r>
            <a:r>
              <a:rPr lang="en-US" sz="2200" b="1" dirty="0">
                <a:latin typeface="Calibri" pitchFamily="34" charset="0"/>
              </a:rPr>
              <a:t>obliged to compensate in return for the </a:t>
            </a:r>
            <a:r>
              <a:rPr lang="en-US" sz="2200" b="1" dirty="0" smtClean="0">
                <a:latin typeface="Calibri" pitchFamily="34" charset="0"/>
              </a:rPr>
              <a:t>assignment of </a:t>
            </a:r>
            <a:r>
              <a:rPr lang="en-US" sz="2200" b="1" dirty="0">
                <a:latin typeface="Calibri" pitchFamily="34" charset="0"/>
              </a:rPr>
              <a:t>the </a:t>
            </a:r>
            <a:r>
              <a:rPr lang="en-US" sz="2200" b="1" dirty="0" smtClean="0">
                <a:latin typeface="Calibri" pitchFamily="34" charset="0"/>
              </a:rPr>
              <a:t>	claims </a:t>
            </a:r>
            <a:r>
              <a:rPr lang="en-US" sz="2200" dirty="0">
                <a:latin typeface="Calibri" pitchFamily="34" charset="0"/>
              </a:rPr>
              <a:t>which the person entitled to damages </a:t>
            </a:r>
            <a:r>
              <a:rPr lang="en-US" sz="2200" dirty="0" smtClean="0">
                <a:latin typeface="Calibri" pitchFamily="34" charset="0"/>
              </a:rPr>
              <a:t>holds against </a:t>
            </a:r>
            <a:r>
              <a:rPr lang="en-US" sz="2200" dirty="0">
                <a:latin typeface="Calibri" pitchFamily="34" charset="0"/>
              </a:rPr>
              <a:t>third </a:t>
            </a:r>
            <a:r>
              <a:rPr lang="en-US" sz="2200" dirty="0" smtClean="0">
                <a:latin typeface="Calibri" pitchFamily="34" charset="0"/>
              </a:rPr>
              <a:t>	parties </a:t>
            </a:r>
            <a:r>
              <a:rPr lang="en-US" sz="2200" dirty="0">
                <a:latin typeface="Calibri" pitchFamily="34" charset="0"/>
              </a:rPr>
              <a:t>on the basis of ownership of the </a:t>
            </a:r>
            <a:r>
              <a:rPr lang="en-US" sz="2200" dirty="0" smtClean="0">
                <a:latin typeface="Calibri" pitchFamily="34" charset="0"/>
              </a:rPr>
              <a:t>thing </a:t>
            </a:r>
            <a:r>
              <a:rPr lang="en-US" sz="2200" dirty="0">
                <a:latin typeface="Calibri" pitchFamily="34" charset="0"/>
              </a:rPr>
              <a:t>or </a:t>
            </a:r>
            <a:r>
              <a:rPr lang="en-US" sz="2200" dirty="0" smtClean="0">
                <a:latin typeface="Calibri" pitchFamily="34" charset="0"/>
              </a:rPr>
              <a:t>on </a:t>
            </a:r>
            <a:r>
              <a:rPr lang="en-US" sz="2200" dirty="0">
                <a:latin typeface="Calibri" pitchFamily="34" charset="0"/>
              </a:rPr>
              <a:t>the basis of the </a:t>
            </a:r>
            <a:r>
              <a:rPr lang="en-US" sz="2200" dirty="0" smtClean="0">
                <a:latin typeface="Calibri" pitchFamily="34" charset="0"/>
              </a:rPr>
              <a:t>	right.</a:t>
            </a:r>
            <a:endParaRPr lang="en-US" sz="2200" dirty="0">
              <a:latin typeface="Calibri" pitchFamily="34" charset="0"/>
            </a:endParaRPr>
          </a:p>
          <a:p>
            <a:pPr marL="342900" indent="-342900">
              <a:spcBef>
                <a:spcPts val="1200"/>
              </a:spcBef>
              <a:buFont typeface="Wingdings" pitchFamily="2" charset="2"/>
              <a:buChar char="Ø"/>
            </a:pPr>
            <a:r>
              <a:rPr lang="en-US" dirty="0" smtClean="0">
                <a:latin typeface="Calibri" pitchFamily="34" charset="0"/>
              </a:rPr>
              <a:t>Marine insurance </a:t>
            </a:r>
            <a:r>
              <a:rPr lang="en-US" dirty="0">
                <a:latin typeface="Calibri" pitchFamily="34" charset="0"/>
              </a:rPr>
              <a:t>contracts </a:t>
            </a:r>
            <a:r>
              <a:rPr lang="en-US" dirty="0" smtClean="0">
                <a:latin typeface="Calibri" pitchFamily="34" charset="0"/>
              </a:rPr>
              <a:t>based on German law stipulate in line with sect. 86 </a:t>
            </a:r>
            <a:r>
              <a:rPr lang="en-US" dirty="0" err="1" smtClean="0">
                <a:latin typeface="Calibri" pitchFamily="34" charset="0"/>
              </a:rPr>
              <a:t>para</a:t>
            </a:r>
            <a:r>
              <a:rPr lang="en-US" dirty="0" smtClean="0">
                <a:latin typeface="Calibri" pitchFamily="34" charset="0"/>
              </a:rPr>
              <a:t>. 1 ICA (</a:t>
            </a:r>
            <a:r>
              <a:rPr lang="en-US" dirty="0">
                <a:latin typeface="Calibri" pitchFamily="34" charset="0"/>
              </a:rPr>
              <a:t>except for the so-called quota </a:t>
            </a:r>
            <a:r>
              <a:rPr lang="en-US" dirty="0" smtClean="0">
                <a:latin typeface="Calibri" pitchFamily="34" charset="0"/>
              </a:rPr>
              <a:t>privilege) that </a:t>
            </a:r>
            <a:r>
              <a:rPr lang="en-US" dirty="0">
                <a:latin typeface="Calibri" pitchFamily="34" charset="0"/>
              </a:rPr>
              <a:t>the </a:t>
            </a:r>
            <a:r>
              <a:rPr lang="en-US" dirty="0" smtClean="0">
                <a:latin typeface="Calibri" pitchFamily="34" charset="0"/>
              </a:rPr>
              <a:t>insured is </a:t>
            </a:r>
            <a:r>
              <a:rPr lang="en-US" dirty="0">
                <a:latin typeface="Calibri" pitchFamily="34" charset="0"/>
              </a:rPr>
              <a:t>obliged to assign the claim against the third party on demand of the </a:t>
            </a:r>
            <a:r>
              <a:rPr lang="en-US" dirty="0" smtClean="0">
                <a:latin typeface="Calibri" pitchFamily="34" charset="0"/>
              </a:rPr>
              <a:t>insurer.</a:t>
            </a:r>
          </a:p>
          <a:p>
            <a:pPr marL="342900" indent="-342900">
              <a:spcBef>
                <a:spcPts val="1200"/>
              </a:spcBef>
              <a:buFont typeface="Wingdings" pitchFamily="2" charset="2"/>
              <a:buChar char="Ø"/>
            </a:pPr>
            <a:r>
              <a:rPr lang="en-US" dirty="0" smtClean="0">
                <a:latin typeface="Calibri" pitchFamily="34" charset="0"/>
              </a:rPr>
              <a:t>Insurer makes the assigned claim </a:t>
            </a:r>
            <a:r>
              <a:rPr lang="en-US" dirty="0">
                <a:latin typeface="Calibri" pitchFamily="34" charset="0"/>
              </a:rPr>
              <a:t>against the third party </a:t>
            </a:r>
            <a:r>
              <a:rPr lang="en-US" dirty="0" smtClean="0">
                <a:latin typeface="Calibri" pitchFamily="34" charset="0"/>
              </a:rPr>
              <a:t>in its own name</a:t>
            </a:r>
            <a:r>
              <a:rPr lang="de-DE" dirty="0" smtClean="0">
                <a:latin typeface="Calibri" pitchFamily="34" charset="0"/>
              </a:rPr>
              <a:t>.</a:t>
            </a:r>
            <a:endParaRPr lang="de-DE" sz="2200" dirty="0">
              <a:latin typeface="Calibri" pitchFamily="34" charset="0"/>
            </a:endParaRPr>
          </a:p>
        </p:txBody>
      </p:sp>
      <p:sp>
        <p:nvSpPr>
          <p:cNvPr id="11" name="Text Box 25"/>
          <p:cNvSpPr txBox="1">
            <a:spLocks noChangeArrowheads="1"/>
          </p:cNvSpPr>
          <p:nvPr/>
        </p:nvSpPr>
        <p:spPr bwMode="auto">
          <a:xfrm>
            <a:off x="1835150" y="5705475"/>
            <a:ext cx="6408738"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de-DE" sz="1000" dirty="0">
                <a:solidFill>
                  <a:schemeClr val="bg2"/>
                </a:solidFill>
                <a:latin typeface="Verdana" pitchFamily="34" charset="0"/>
              </a:rPr>
              <a:t>Prof. Dr. Robert Koch LL.M. (McGill), </a:t>
            </a:r>
            <a:r>
              <a:rPr lang="de-DE" sz="1000" dirty="0" smtClean="0">
                <a:solidFill>
                  <a:schemeClr val="bg2"/>
                </a:solidFill>
                <a:latin typeface="Verdana" pitchFamily="34" charset="0"/>
              </a:rPr>
              <a:t>Institute </a:t>
            </a:r>
            <a:r>
              <a:rPr lang="de-DE" sz="1000" dirty="0" err="1" smtClean="0">
                <a:solidFill>
                  <a:schemeClr val="bg2"/>
                </a:solidFill>
                <a:latin typeface="Verdana" pitchFamily="34" charset="0"/>
              </a:rPr>
              <a:t>of</a:t>
            </a:r>
            <a:r>
              <a:rPr lang="de-DE" sz="1000" dirty="0" smtClean="0">
                <a:solidFill>
                  <a:schemeClr val="bg2"/>
                </a:solidFill>
                <a:latin typeface="Verdana" pitchFamily="34" charset="0"/>
              </a:rPr>
              <a:t> Insurance Law</a:t>
            </a:r>
            <a:endParaRPr lang="de-DE" sz="1000" dirty="0">
              <a:solidFill>
                <a:schemeClr val="bg2"/>
              </a:solidFill>
              <a:latin typeface="Verdana" pitchFamily="34" charset="0"/>
            </a:endParaRPr>
          </a:p>
        </p:txBody>
      </p:sp>
    </p:spTree>
    <p:extLst>
      <p:ext uri="{BB962C8B-B14F-4D97-AF65-F5344CB8AC3E}">
        <p14:creationId xmlns:p14="http://schemas.microsoft.com/office/powerpoint/2010/main" val="26182195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9"/>
          <p:cNvSpPr>
            <a:spLocks noChangeArrowheads="1"/>
          </p:cNvSpPr>
          <p:nvPr/>
        </p:nvSpPr>
        <p:spPr bwMode="auto">
          <a:xfrm>
            <a:off x="381000" y="260648"/>
            <a:ext cx="8223250" cy="518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ts val="0"/>
              </a:spcBef>
              <a:spcAft>
                <a:spcPts val="0"/>
              </a:spcAft>
              <a:tabLst>
                <a:tab pos="441325" algn="l"/>
              </a:tabLst>
              <a:defRPr/>
            </a:pPr>
            <a:endParaRPr lang="en-US" sz="2200" dirty="0" smtClean="0">
              <a:latin typeface="Calibri" pitchFamily="34" charset="0"/>
              <a:cs typeface="Calibri" pitchFamily="34" charset="0"/>
            </a:endParaRPr>
          </a:p>
        </p:txBody>
      </p:sp>
      <p:pic>
        <p:nvPicPr>
          <p:cNvPr id="3075" name="Picture 18" descr="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40650" y="5516563"/>
            <a:ext cx="1222375" cy="1341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22" descr="UHH_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516563"/>
            <a:ext cx="2700338" cy="1085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43" name="Rectangle 23"/>
          <p:cNvSpPr>
            <a:spLocks noChangeArrowheads="1"/>
          </p:cNvSpPr>
          <p:nvPr/>
        </p:nvSpPr>
        <p:spPr bwMode="auto">
          <a:xfrm>
            <a:off x="755650" y="1987550"/>
            <a:ext cx="7848600" cy="3025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defRPr/>
            </a:pPr>
            <a:endParaRPr lang="de-DE" dirty="0">
              <a:solidFill>
                <a:schemeClr val="tx2"/>
              </a:solidFill>
              <a:latin typeface="+mj-lt"/>
              <a:ea typeface="Times New Roman" pitchFamily="18" charset="0"/>
              <a:cs typeface="Arial" charset="0"/>
            </a:endParaRPr>
          </a:p>
        </p:txBody>
      </p:sp>
      <p:sp>
        <p:nvSpPr>
          <p:cNvPr id="3079" name="Line 24"/>
          <p:cNvSpPr>
            <a:spLocks noChangeShapeType="1"/>
          </p:cNvSpPr>
          <p:nvPr/>
        </p:nvSpPr>
        <p:spPr bwMode="auto">
          <a:xfrm>
            <a:off x="0" y="5589588"/>
            <a:ext cx="9144000" cy="0"/>
          </a:xfrm>
          <a:prstGeom prst="line">
            <a:avLst/>
          </a:prstGeom>
          <a:noFill/>
          <a:ln w="9525">
            <a:solidFill>
              <a:srgbClr val="C2CFE7"/>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dirty="0"/>
          </a:p>
        </p:txBody>
      </p:sp>
      <p:sp>
        <p:nvSpPr>
          <p:cNvPr id="5" name="Rechteck 4"/>
          <p:cNvSpPr/>
          <p:nvPr/>
        </p:nvSpPr>
        <p:spPr>
          <a:xfrm>
            <a:off x="395536" y="148570"/>
            <a:ext cx="6102350" cy="400110"/>
          </a:xfrm>
          <a:prstGeom prst="rect">
            <a:avLst/>
          </a:prstGeom>
        </p:spPr>
        <p:txBody>
          <a:bodyPr wrap="square">
            <a:spAutoFit/>
          </a:bodyPr>
          <a:lstStyle/>
          <a:p>
            <a:r>
              <a:rPr lang="en-US" sz="2000" b="1" dirty="0" smtClean="0">
                <a:latin typeface="+mj-lt"/>
              </a:rPr>
              <a:t>AILA 2013 Working </a:t>
            </a:r>
            <a:r>
              <a:rPr lang="en-US" sz="2000" b="1" dirty="0">
                <a:latin typeface="+mj-lt"/>
              </a:rPr>
              <a:t>Party „Marine Insurance“</a:t>
            </a:r>
            <a:endParaRPr lang="de-DE" sz="2000" b="1" dirty="0">
              <a:latin typeface="+mj-lt"/>
            </a:endParaRPr>
          </a:p>
        </p:txBody>
      </p:sp>
      <p:sp>
        <p:nvSpPr>
          <p:cNvPr id="2" name="Textfeld 1"/>
          <p:cNvSpPr txBox="1"/>
          <p:nvPr/>
        </p:nvSpPr>
        <p:spPr>
          <a:xfrm>
            <a:off x="381000" y="567711"/>
            <a:ext cx="8223250" cy="4493538"/>
          </a:xfrm>
          <a:prstGeom prst="rect">
            <a:avLst/>
          </a:prstGeom>
          <a:noFill/>
        </p:spPr>
        <p:txBody>
          <a:bodyPr wrap="square" rtlCol="0">
            <a:spAutoFit/>
          </a:bodyPr>
          <a:lstStyle/>
          <a:p>
            <a:pPr>
              <a:spcAft>
                <a:spcPts val="600"/>
              </a:spcAft>
            </a:pPr>
            <a:r>
              <a:rPr lang="de-DE" b="1" dirty="0" err="1" smtClean="0">
                <a:latin typeface="Calibri" pitchFamily="34" charset="0"/>
              </a:rPr>
              <a:t>Rome</a:t>
            </a:r>
            <a:r>
              <a:rPr lang="de-DE" b="1" dirty="0" smtClean="0">
                <a:latin typeface="Calibri" pitchFamily="34" charset="0"/>
              </a:rPr>
              <a:t> I Regulation</a:t>
            </a:r>
          </a:p>
          <a:p>
            <a:pPr>
              <a:spcAft>
                <a:spcPts val="600"/>
              </a:spcAft>
            </a:pPr>
            <a:r>
              <a:rPr lang="de-DE" b="1" dirty="0" err="1" smtClean="0">
                <a:latin typeface="Calibri" pitchFamily="34" charset="0"/>
              </a:rPr>
              <a:t>Article</a:t>
            </a:r>
            <a:r>
              <a:rPr lang="de-DE" b="1" dirty="0" smtClean="0">
                <a:latin typeface="Calibri" pitchFamily="34" charset="0"/>
              </a:rPr>
              <a:t> 14 (</a:t>
            </a:r>
            <a:r>
              <a:rPr lang="en-US" b="1" dirty="0" smtClean="0">
                <a:latin typeface="Calibri" pitchFamily="34" charset="0"/>
              </a:rPr>
              <a:t>Voluntary assignment and contractual subrogation)</a:t>
            </a:r>
          </a:p>
          <a:p>
            <a:pPr>
              <a:spcAft>
                <a:spcPts val="600"/>
              </a:spcAft>
            </a:pPr>
            <a:r>
              <a:rPr lang="en-US" sz="2200" dirty="0" smtClean="0">
                <a:latin typeface="Calibri" pitchFamily="34" charset="0"/>
              </a:rPr>
              <a:t>1</a:t>
            </a:r>
            <a:r>
              <a:rPr lang="en-US" sz="2200" dirty="0">
                <a:latin typeface="Calibri" pitchFamily="34" charset="0"/>
              </a:rPr>
              <a:t>. The </a:t>
            </a:r>
            <a:r>
              <a:rPr lang="en-US" sz="2200" b="1" dirty="0">
                <a:latin typeface="Calibri" pitchFamily="34" charset="0"/>
              </a:rPr>
              <a:t>relationship between assignor and assignee</a:t>
            </a:r>
            <a:r>
              <a:rPr lang="en-US" sz="2200" dirty="0">
                <a:latin typeface="Calibri" pitchFamily="34" charset="0"/>
              </a:rPr>
              <a:t> under </a:t>
            </a:r>
            <a:r>
              <a:rPr lang="en-US" sz="2200" dirty="0" smtClean="0">
                <a:latin typeface="Calibri" pitchFamily="34" charset="0"/>
              </a:rPr>
              <a:t>a voluntary </a:t>
            </a:r>
            <a:r>
              <a:rPr lang="en-US" sz="2200" dirty="0">
                <a:latin typeface="Calibri" pitchFamily="34" charset="0"/>
              </a:rPr>
              <a:t>assignment or contractual subrogation of a </a:t>
            </a:r>
            <a:r>
              <a:rPr lang="en-US" sz="2200" dirty="0" smtClean="0">
                <a:latin typeface="Calibri" pitchFamily="34" charset="0"/>
              </a:rPr>
              <a:t>claim against </a:t>
            </a:r>
            <a:r>
              <a:rPr lang="en-US" sz="2200" dirty="0">
                <a:latin typeface="Calibri" pitchFamily="34" charset="0"/>
              </a:rPr>
              <a:t>another person (the debtor) </a:t>
            </a:r>
            <a:r>
              <a:rPr lang="en-US" sz="2200" b="1" dirty="0">
                <a:latin typeface="Calibri" pitchFamily="34" charset="0"/>
              </a:rPr>
              <a:t>shall be governed by the </a:t>
            </a:r>
            <a:r>
              <a:rPr lang="en-US" sz="2200" b="1" dirty="0" smtClean="0">
                <a:latin typeface="Calibri" pitchFamily="34" charset="0"/>
              </a:rPr>
              <a:t>law that </a:t>
            </a:r>
            <a:r>
              <a:rPr lang="en-US" sz="2200" b="1" dirty="0">
                <a:latin typeface="Calibri" pitchFamily="34" charset="0"/>
              </a:rPr>
              <a:t>applies to the contract between the assignor and </a:t>
            </a:r>
            <a:r>
              <a:rPr lang="en-US" sz="2200" b="1" dirty="0" smtClean="0">
                <a:latin typeface="Calibri" pitchFamily="34" charset="0"/>
              </a:rPr>
              <a:t>assignee </a:t>
            </a:r>
            <a:r>
              <a:rPr lang="de-DE" sz="2200" dirty="0" err="1" smtClean="0">
                <a:latin typeface="Calibri" pitchFamily="34" charset="0"/>
              </a:rPr>
              <a:t>under</a:t>
            </a:r>
            <a:r>
              <a:rPr lang="de-DE" sz="2200" dirty="0" smtClean="0">
                <a:latin typeface="Calibri" pitchFamily="34" charset="0"/>
              </a:rPr>
              <a:t> </a:t>
            </a:r>
            <a:r>
              <a:rPr lang="de-DE" sz="2200" dirty="0" err="1">
                <a:latin typeface="Calibri" pitchFamily="34" charset="0"/>
              </a:rPr>
              <a:t>this</a:t>
            </a:r>
            <a:r>
              <a:rPr lang="de-DE" sz="2200" dirty="0">
                <a:latin typeface="Calibri" pitchFamily="34" charset="0"/>
              </a:rPr>
              <a:t> Regulation.</a:t>
            </a:r>
          </a:p>
          <a:p>
            <a:pPr>
              <a:spcAft>
                <a:spcPts val="600"/>
              </a:spcAft>
            </a:pPr>
            <a:r>
              <a:rPr lang="en-US" sz="2200" dirty="0">
                <a:latin typeface="Calibri" pitchFamily="34" charset="0"/>
              </a:rPr>
              <a:t>2. The </a:t>
            </a:r>
            <a:r>
              <a:rPr lang="en-US" sz="2200" b="1" dirty="0">
                <a:latin typeface="Calibri" pitchFamily="34" charset="0"/>
              </a:rPr>
              <a:t>law governing the assigned or subrogated claim</a:t>
            </a:r>
            <a:r>
              <a:rPr lang="en-US" sz="2200" dirty="0">
                <a:latin typeface="Calibri" pitchFamily="34" charset="0"/>
              </a:rPr>
              <a:t> </a:t>
            </a:r>
            <a:r>
              <a:rPr lang="en-US" sz="2200" dirty="0" smtClean="0">
                <a:latin typeface="Calibri" pitchFamily="34" charset="0"/>
              </a:rPr>
              <a:t>shall determine </a:t>
            </a:r>
            <a:r>
              <a:rPr lang="en-US" sz="2200" dirty="0">
                <a:latin typeface="Calibri" pitchFamily="34" charset="0"/>
              </a:rPr>
              <a:t>its </a:t>
            </a:r>
            <a:r>
              <a:rPr lang="en-US" sz="2200" b="1" dirty="0">
                <a:latin typeface="Calibri" pitchFamily="34" charset="0"/>
              </a:rPr>
              <a:t>assignability</a:t>
            </a:r>
            <a:r>
              <a:rPr lang="en-US" sz="2200" dirty="0">
                <a:latin typeface="Calibri" pitchFamily="34" charset="0"/>
              </a:rPr>
              <a:t>, the </a:t>
            </a:r>
            <a:r>
              <a:rPr lang="en-US" sz="2200" b="1" dirty="0">
                <a:latin typeface="Calibri" pitchFamily="34" charset="0"/>
              </a:rPr>
              <a:t>relationship between the </a:t>
            </a:r>
            <a:r>
              <a:rPr lang="en-US" sz="2200" b="1" dirty="0" smtClean="0">
                <a:latin typeface="Calibri" pitchFamily="34" charset="0"/>
              </a:rPr>
              <a:t>assignee and </a:t>
            </a:r>
            <a:r>
              <a:rPr lang="en-US" sz="2200" b="1" dirty="0">
                <a:latin typeface="Calibri" pitchFamily="34" charset="0"/>
              </a:rPr>
              <a:t>the debtor</a:t>
            </a:r>
            <a:r>
              <a:rPr lang="en-US" sz="2200" dirty="0">
                <a:latin typeface="Calibri" pitchFamily="34" charset="0"/>
              </a:rPr>
              <a:t>, the </a:t>
            </a:r>
            <a:r>
              <a:rPr lang="en-US" sz="2200" b="1" dirty="0">
                <a:latin typeface="Calibri" pitchFamily="34" charset="0"/>
              </a:rPr>
              <a:t>conditions under which the assignment </a:t>
            </a:r>
            <a:r>
              <a:rPr lang="en-US" sz="2200" b="1" dirty="0" smtClean="0">
                <a:latin typeface="Calibri" pitchFamily="34" charset="0"/>
              </a:rPr>
              <a:t>or subrogation </a:t>
            </a:r>
            <a:r>
              <a:rPr lang="en-US" sz="2200" b="1" dirty="0">
                <a:latin typeface="Calibri" pitchFamily="34" charset="0"/>
              </a:rPr>
              <a:t>can be invoked against the debto</a:t>
            </a:r>
            <a:r>
              <a:rPr lang="en-US" sz="2200" dirty="0">
                <a:latin typeface="Calibri" pitchFamily="34" charset="0"/>
              </a:rPr>
              <a:t>r and </a:t>
            </a:r>
            <a:r>
              <a:rPr lang="en-US" sz="2200" b="1" dirty="0">
                <a:latin typeface="Calibri" pitchFamily="34" charset="0"/>
              </a:rPr>
              <a:t>whether </a:t>
            </a:r>
            <a:r>
              <a:rPr lang="en-US" sz="2200" b="1" dirty="0" smtClean="0">
                <a:latin typeface="Calibri" pitchFamily="34" charset="0"/>
              </a:rPr>
              <a:t>the debtor's </a:t>
            </a:r>
            <a:r>
              <a:rPr lang="en-US" sz="2200" b="1" dirty="0">
                <a:latin typeface="Calibri" pitchFamily="34" charset="0"/>
              </a:rPr>
              <a:t>obligations have been discharged</a:t>
            </a:r>
            <a:r>
              <a:rPr lang="en-US" sz="2200" dirty="0">
                <a:latin typeface="Calibri" pitchFamily="34" charset="0"/>
              </a:rPr>
              <a:t>.</a:t>
            </a:r>
          </a:p>
          <a:p>
            <a:pPr>
              <a:spcAft>
                <a:spcPts val="600"/>
              </a:spcAft>
            </a:pPr>
            <a:r>
              <a:rPr lang="en-US" sz="2000" dirty="0">
                <a:latin typeface="Calibri" pitchFamily="34" charset="0"/>
              </a:rPr>
              <a:t>3. </a:t>
            </a:r>
            <a:r>
              <a:rPr lang="en-US" sz="2000" dirty="0" smtClean="0">
                <a:latin typeface="Calibri" pitchFamily="34" charset="0"/>
              </a:rPr>
              <a:t>…</a:t>
            </a:r>
            <a:endParaRPr lang="en-US" sz="2000" dirty="0">
              <a:latin typeface="Calibri" pitchFamily="34" charset="0"/>
            </a:endParaRPr>
          </a:p>
        </p:txBody>
      </p:sp>
      <p:sp>
        <p:nvSpPr>
          <p:cNvPr id="11" name="Text Box 25"/>
          <p:cNvSpPr txBox="1">
            <a:spLocks noChangeArrowheads="1"/>
          </p:cNvSpPr>
          <p:nvPr/>
        </p:nvSpPr>
        <p:spPr bwMode="auto">
          <a:xfrm>
            <a:off x="1835150" y="5705475"/>
            <a:ext cx="6408738"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de-DE" sz="1000" dirty="0">
                <a:solidFill>
                  <a:schemeClr val="bg2"/>
                </a:solidFill>
                <a:latin typeface="Verdana" pitchFamily="34" charset="0"/>
              </a:rPr>
              <a:t>Prof. Dr. Robert Koch LL.M. (McGill), </a:t>
            </a:r>
            <a:r>
              <a:rPr lang="de-DE" sz="1000" dirty="0" smtClean="0">
                <a:solidFill>
                  <a:schemeClr val="bg2"/>
                </a:solidFill>
                <a:latin typeface="Verdana" pitchFamily="34" charset="0"/>
              </a:rPr>
              <a:t>Institute </a:t>
            </a:r>
            <a:r>
              <a:rPr lang="de-DE" sz="1000" dirty="0" err="1" smtClean="0">
                <a:solidFill>
                  <a:schemeClr val="bg2"/>
                </a:solidFill>
                <a:latin typeface="Verdana" pitchFamily="34" charset="0"/>
              </a:rPr>
              <a:t>of</a:t>
            </a:r>
            <a:r>
              <a:rPr lang="de-DE" sz="1000" dirty="0" smtClean="0">
                <a:solidFill>
                  <a:schemeClr val="bg2"/>
                </a:solidFill>
                <a:latin typeface="Verdana" pitchFamily="34" charset="0"/>
              </a:rPr>
              <a:t> Insurance Law</a:t>
            </a:r>
            <a:endParaRPr lang="de-DE" sz="1000" dirty="0">
              <a:solidFill>
                <a:schemeClr val="bg2"/>
              </a:solidFill>
              <a:latin typeface="Verdana" pitchFamily="34" charset="0"/>
            </a:endParaRPr>
          </a:p>
        </p:txBody>
      </p:sp>
    </p:spTree>
    <p:extLst>
      <p:ext uri="{BB962C8B-B14F-4D97-AF65-F5344CB8AC3E}">
        <p14:creationId xmlns:p14="http://schemas.microsoft.com/office/powerpoint/2010/main" val="208592561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756986" y="1556792"/>
            <a:ext cx="2520280" cy="800219"/>
          </a:xfrm>
          <a:prstGeom prst="rect">
            <a:avLst/>
          </a:prstGeom>
          <a:noFill/>
          <a:ln w="3175">
            <a:solidFill>
              <a:schemeClr val="tx1"/>
            </a:solidFill>
          </a:ln>
        </p:spPr>
        <p:txBody>
          <a:bodyPr wrap="square" rtlCol="0">
            <a:spAutoFit/>
          </a:bodyPr>
          <a:lstStyle/>
          <a:p>
            <a:pPr algn="ctr"/>
            <a:r>
              <a:rPr lang="de-DE" b="1" dirty="0" err="1" smtClean="0">
                <a:latin typeface="Calibri" pitchFamily="34" charset="0"/>
              </a:rPr>
              <a:t>cargo</a:t>
            </a:r>
            <a:r>
              <a:rPr lang="de-DE" b="1" dirty="0" smtClean="0">
                <a:latin typeface="Calibri" pitchFamily="34" charset="0"/>
              </a:rPr>
              <a:t> </a:t>
            </a:r>
            <a:r>
              <a:rPr lang="de-DE" b="1" dirty="0" err="1" smtClean="0">
                <a:latin typeface="Calibri" pitchFamily="34" charset="0"/>
              </a:rPr>
              <a:t>owner</a:t>
            </a:r>
            <a:endParaRPr lang="de-DE" b="1" dirty="0" smtClean="0">
              <a:latin typeface="Calibri" pitchFamily="34" charset="0"/>
            </a:endParaRPr>
          </a:p>
          <a:p>
            <a:pPr algn="ctr"/>
            <a:endParaRPr lang="de-DE" sz="2200" dirty="0">
              <a:latin typeface="Calibri" pitchFamily="34" charset="0"/>
            </a:endParaRPr>
          </a:p>
        </p:txBody>
      </p:sp>
      <p:sp>
        <p:nvSpPr>
          <p:cNvPr id="5" name="Textfeld 4"/>
          <p:cNvSpPr txBox="1"/>
          <p:nvPr/>
        </p:nvSpPr>
        <p:spPr>
          <a:xfrm>
            <a:off x="5652120" y="1556792"/>
            <a:ext cx="2520280" cy="800219"/>
          </a:xfrm>
          <a:prstGeom prst="rect">
            <a:avLst/>
          </a:prstGeom>
          <a:noFill/>
          <a:ln w="3175">
            <a:solidFill>
              <a:schemeClr val="tx1"/>
            </a:solidFill>
          </a:ln>
        </p:spPr>
        <p:txBody>
          <a:bodyPr wrap="square" rtlCol="0">
            <a:spAutoFit/>
          </a:bodyPr>
          <a:lstStyle/>
          <a:p>
            <a:pPr algn="ctr"/>
            <a:r>
              <a:rPr lang="de-DE" b="1" dirty="0" err="1">
                <a:latin typeface="Calibri" pitchFamily="34" charset="0"/>
              </a:rPr>
              <a:t>i</a:t>
            </a:r>
            <a:r>
              <a:rPr lang="de-DE" b="1" dirty="0" err="1" smtClean="0">
                <a:latin typeface="Calibri" pitchFamily="34" charset="0"/>
              </a:rPr>
              <a:t>nsurer</a:t>
            </a:r>
            <a:endParaRPr lang="de-DE" b="1" dirty="0" smtClean="0">
              <a:latin typeface="Calibri" pitchFamily="34" charset="0"/>
            </a:endParaRPr>
          </a:p>
          <a:p>
            <a:pPr algn="ctr"/>
            <a:endParaRPr lang="de-DE" sz="2200" dirty="0">
              <a:latin typeface="Calibri" pitchFamily="34" charset="0"/>
            </a:endParaRPr>
          </a:p>
        </p:txBody>
      </p:sp>
      <p:sp>
        <p:nvSpPr>
          <p:cNvPr id="6" name="Textfeld 5"/>
          <p:cNvSpPr txBox="1"/>
          <p:nvPr/>
        </p:nvSpPr>
        <p:spPr>
          <a:xfrm>
            <a:off x="867268" y="4365104"/>
            <a:ext cx="2448272" cy="461665"/>
          </a:xfrm>
          <a:prstGeom prst="rect">
            <a:avLst/>
          </a:prstGeom>
          <a:noFill/>
          <a:ln w="3175">
            <a:solidFill>
              <a:schemeClr val="tx1"/>
            </a:solidFill>
          </a:ln>
        </p:spPr>
        <p:txBody>
          <a:bodyPr wrap="square" rtlCol="0">
            <a:spAutoFit/>
          </a:bodyPr>
          <a:lstStyle/>
          <a:p>
            <a:pPr algn="ctr"/>
            <a:r>
              <a:rPr lang="de-DE" b="1" dirty="0" err="1" smtClean="0">
                <a:latin typeface="Calibri" pitchFamily="34" charset="0"/>
              </a:rPr>
              <a:t>carrier</a:t>
            </a:r>
            <a:endParaRPr lang="de-DE" b="1" dirty="0">
              <a:latin typeface="Calibri" pitchFamily="34" charset="0"/>
            </a:endParaRPr>
          </a:p>
        </p:txBody>
      </p:sp>
      <p:sp>
        <p:nvSpPr>
          <p:cNvPr id="24" name="Textfeld 23"/>
          <p:cNvSpPr txBox="1"/>
          <p:nvPr/>
        </p:nvSpPr>
        <p:spPr>
          <a:xfrm>
            <a:off x="3203848" y="1196752"/>
            <a:ext cx="2520280" cy="400110"/>
          </a:xfrm>
          <a:prstGeom prst="rect">
            <a:avLst/>
          </a:prstGeom>
          <a:noFill/>
          <a:ln w="3175">
            <a:noFill/>
          </a:ln>
        </p:spPr>
        <p:txBody>
          <a:bodyPr wrap="square" rtlCol="0">
            <a:spAutoFit/>
          </a:bodyPr>
          <a:lstStyle/>
          <a:p>
            <a:pPr algn="ctr"/>
            <a:r>
              <a:rPr lang="de-DE" sz="2000" dirty="0" err="1">
                <a:latin typeface="Calibri" pitchFamily="34" charset="0"/>
              </a:rPr>
              <a:t>i</a:t>
            </a:r>
            <a:r>
              <a:rPr lang="de-DE" sz="2000" dirty="0" err="1" smtClean="0">
                <a:latin typeface="Calibri" pitchFamily="34" charset="0"/>
              </a:rPr>
              <a:t>nsurance</a:t>
            </a:r>
            <a:r>
              <a:rPr lang="de-DE" sz="2000" dirty="0" smtClean="0">
                <a:latin typeface="Calibri" pitchFamily="34" charset="0"/>
              </a:rPr>
              <a:t> </a:t>
            </a:r>
            <a:r>
              <a:rPr lang="de-DE" sz="2000" dirty="0" err="1" smtClean="0">
                <a:latin typeface="Calibri" pitchFamily="34" charset="0"/>
              </a:rPr>
              <a:t>contract</a:t>
            </a:r>
            <a:r>
              <a:rPr lang="de-DE" sz="2000" dirty="0" smtClean="0">
                <a:latin typeface="Calibri" pitchFamily="34" charset="0"/>
              </a:rPr>
              <a:t> </a:t>
            </a:r>
            <a:endParaRPr lang="de-DE" sz="2000" dirty="0">
              <a:latin typeface="Calibri" pitchFamily="34" charset="0"/>
            </a:endParaRPr>
          </a:p>
        </p:txBody>
      </p:sp>
      <p:sp>
        <p:nvSpPr>
          <p:cNvPr id="25" name="Textfeld 24"/>
          <p:cNvSpPr txBox="1"/>
          <p:nvPr/>
        </p:nvSpPr>
        <p:spPr>
          <a:xfrm>
            <a:off x="3547726" y="2276872"/>
            <a:ext cx="1944216" cy="430887"/>
          </a:xfrm>
          <a:prstGeom prst="rect">
            <a:avLst/>
          </a:prstGeom>
          <a:noFill/>
          <a:ln w="3175">
            <a:noFill/>
          </a:ln>
        </p:spPr>
        <p:txBody>
          <a:bodyPr wrap="square" rtlCol="0">
            <a:spAutoFit/>
          </a:bodyPr>
          <a:lstStyle/>
          <a:p>
            <a:pPr algn="ctr"/>
            <a:r>
              <a:rPr lang="de-DE" sz="2200" dirty="0" err="1">
                <a:latin typeface="Calibri" pitchFamily="34" charset="0"/>
              </a:rPr>
              <a:t>p</a:t>
            </a:r>
            <a:r>
              <a:rPr lang="de-DE" sz="2200" dirty="0" err="1" smtClean="0">
                <a:latin typeface="Calibri" pitchFamily="34" charset="0"/>
              </a:rPr>
              <a:t>ayment</a:t>
            </a:r>
            <a:endParaRPr lang="de-DE" sz="2200" dirty="0">
              <a:latin typeface="Calibri" pitchFamily="34" charset="0"/>
            </a:endParaRPr>
          </a:p>
        </p:txBody>
      </p:sp>
      <p:sp>
        <p:nvSpPr>
          <p:cNvPr id="17" name="Rechteck 16"/>
          <p:cNvSpPr/>
          <p:nvPr/>
        </p:nvSpPr>
        <p:spPr>
          <a:xfrm>
            <a:off x="395536" y="148570"/>
            <a:ext cx="6102350" cy="338554"/>
          </a:xfrm>
          <a:prstGeom prst="rect">
            <a:avLst/>
          </a:prstGeom>
        </p:spPr>
        <p:txBody>
          <a:bodyPr wrap="square">
            <a:spAutoFit/>
          </a:bodyPr>
          <a:lstStyle/>
          <a:p>
            <a:r>
              <a:rPr lang="en-US" sz="1600" b="1" dirty="0" smtClean="0">
                <a:latin typeface="+mj-lt"/>
              </a:rPr>
              <a:t>AILA 2013 Working </a:t>
            </a:r>
            <a:r>
              <a:rPr lang="en-US" sz="1600" b="1" dirty="0">
                <a:latin typeface="+mj-lt"/>
              </a:rPr>
              <a:t>Party „Marine Insurance“</a:t>
            </a:r>
            <a:endParaRPr lang="de-DE" sz="1600" b="1" dirty="0">
              <a:latin typeface="+mj-lt"/>
            </a:endParaRPr>
          </a:p>
        </p:txBody>
      </p:sp>
      <p:cxnSp>
        <p:nvCxnSpPr>
          <p:cNvPr id="3" name="Gerade Verbindung mit Pfeil 2"/>
          <p:cNvCxnSpPr/>
          <p:nvPr/>
        </p:nvCxnSpPr>
        <p:spPr>
          <a:xfrm flipV="1">
            <a:off x="3270887" y="1700808"/>
            <a:ext cx="2374854" cy="7002"/>
          </a:xfrm>
          <a:prstGeom prst="straightConnector1">
            <a:avLst/>
          </a:prstGeom>
          <a:ln w="57150">
            <a:solidFill>
              <a:srgbClr val="0070C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3" name="Gerade Verbindung mit Pfeil 12"/>
          <p:cNvCxnSpPr/>
          <p:nvPr/>
        </p:nvCxnSpPr>
        <p:spPr>
          <a:xfrm flipH="1">
            <a:off x="3275856" y="2060848"/>
            <a:ext cx="2304256" cy="0"/>
          </a:xfrm>
          <a:prstGeom prst="straightConnector1">
            <a:avLst/>
          </a:prstGeom>
          <a:ln w="57150">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30" name="Gerade Verbindung mit Pfeil 29"/>
          <p:cNvCxnSpPr/>
          <p:nvPr/>
        </p:nvCxnSpPr>
        <p:spPr>
          <a:xfrm>
            <a:off x="1475656" y="2420888"/>
            <a:ext cx="0" cy="1904499"/>
          </a:xfrm>
          <a:prstGeom prst="straightConnector1">
            <a:avLst/>
          </a:prstGeom>
          <a:ln w="76200">
            <a:solidFill>
              <a:srgbClr val="7030A0"/>
            </a:solidFill>
            <a:tailEnd type="arrow"/>
          </a:ln>
        </p:spPr>
        <p:style>
          <a:lnRef idx="1">
            <a:schemeClr val="accent1"/>
          </a:lnRef>
          <a:fillRef idx="0">
            <a:schemeClr val="accent1"/>
          </a:fillRef>
          <a:effectRef idx="0">
            <a:schemeClr val="accent1"/>
          </a:effectRef>
          <a:fontRef idx="minor">
            <a:schemeClr val="tx1"/>
          </a:fontRef>
        </p:style>
      </p:cxnSp>
      <p:sp>
        <p:nvSpPr>
          <p:cNvPr id="31" name="Textfeld 30"/>
          <p:cNvSpPr txBox="1"/>
          <p:nvPr/>
        </p:nvSpPr>
        <p:spPr>
          <a:xfrm rot="16200000">
            <a:off x="-56547" y="2976917"/>
            <a:ext cx="2520280" cy="400110"/>
          </a:xfrm>
          <a:prstGeom prst="rect">
            <a:avLst/>
          </a:prstGeom>
          <a:noFill/>
          <a:ln w="3175">
            <a:noFill/>
          </a:ln>
        </p:spPr>
        <p:txBody>
          <a:bodyPr wrap="square" rtlCol="0">
            <a:spAutoFit/>
          </a:bodyPr>
          <a:lstStyle/>
          <a:p>
            <a:pPr algn="ctr"/>
            <a:r>
              <a:rPr lang="de-DE" sz="2000" dirty="0" err="1">
                <a:latin typeface="Calibri" pitchFamily="34" charset="0"/>
              </a:rPr>
              <a:t>l</a:t>
            </a:r>
            <a:r>
              <a:rPr lang="de-DE" sz="2000" dirty="0" err="1" smtClean="0">
                <a:latin typeface="Calibri" pitchFamily="34" charset="0"/>
              </a:rPr>
              <a:t>oss</a:t>
            </a:r>
            <a:r>
              <a:rPr lang="de-DE" sz="2000" dirty="0" smtClean="0">
                <a:latin typeface="Calibri" pitchFamily="34" charset="0"/>
              </a:rPr>
              <a:t>/</a:t>
            </a:r>
            <a:r>
              <a:rPr lang="de-DE" sz="2000" dirty="0" err="1" smtClean="0">
                <a:latin typeface="Calibri" pitchFamily="34" charset="0"/>
              </a:rPr>
              <a:t>claim</a:t>
            </a:r>
            <a:endParaRPr lang="de-DE" sz="2000" dirty="0">
              <a:latin typeface="Calibri" pitchFamily="34" charset="0"/>
            </a:endParaRPr>
          </a:p>
        </p:txBody>
      </p:sp>
      <p:sp>
        <p:nvSpPr>
          <p:cNvPr id="40" name="Nach unten gekrümmter Pfeil 39"/>
          <p:cNvSpPr/>
          <p:nvPr/>
        </p:nvSpPr>
        <p:spPr>
          <a:xfrm rot="1545536">
            <a:off x="1653089" y="2953882"/>
            <a:ext cx="1938289" cy="648072"/>
          </a:xfrm>
          <a:prstGeom prst="curvedDownArrow">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tx1"/>
              </a:solidFill>
            </a:endParaRPr>
          </a:p>
        </p:txBody>
      </p:sp>
      <p:cxnSp>
        <p:nvCxnSpPr>
          <p:cNvPr id="41" name="Gerade Verbindung mit Pfeil 40"/>
          <p:cNvCxnSpPr/>
          <p:nvPr/>
        </p:nvCxnSpPr>
        <p:spPr>
          <a:xfrm flipH="1">
            <a:off x="3277266" y="2399401"/>
            <a:ext cx="2446862" cy="1925986"/>
          </a:xfrm>
          <a:prstGeom prst="straightConnector1">
            <a:avLst/>
          </a:prstGeom>
          <a:ln w="76200">
            <a:solidFill>
              <a:srgbClr val="7030A0"/>
            </a:solidFill>
            <a:prstDash val="sysDot"/>
            <a:tailEnd type="arrow"/>
          </a:ln>
        </p:spPr>
        <p:style>
          <a:lnRef idx="1">
            <a:schemeClr val="accent1"/>
          </a:lnRef>
          <a:fillRef idx="0">
            <a:schemeClr val="accent1"/>
          </a:fillRef>
          <a:effectRef idx="0">
            <a:schemeClr val="accent1"/>
          </a:effectRef>
          <a:fontRef idx="minor">
            <a:schemeClr val="tx1"/>
          </a:fontRef>
        </p:style>
      </p:cxnSp>
      <p:sp>
        <p:nvSpPr>
          <p:cNvPr id="46" name="Textfeld 45"/>
          <p:cNvSpPr txBox="1"/>
          <p:nvPr/>
        </p:nvSpPr>
        <p:spPr>
          <a:xfrm>
            <a:off x="430254" y="2996952"/>
            <a:ext cx="3925722" cy="861774"/>
          </a:xfrm>
          <a:prstGeom prst="rect">
            <a:avLst/>
          </a:prstGeom>
          <a:noFill/>
          <a:ln w="3175">
            <a:noFill/>
          </a:ln>
        </p:spPr>
        <p:txBody>
          <a:bodyPr wrap="square" rtlCol="0">
            <a:spAutoFit/>
          </a:bodyPr>
          <a:lstStyle/>
          <a:p>
            <a:pPr algn="ctr"/>
            <a:r>
              <a:rPr lang="de-DE" sz="5000" b="1" dirty="0" smtClean="0">
                <a:latin typeface="Calibri" pitchFamily="34" charset="0"/>
              </a:rPr>
              <a:t>?</a:t>
            </a:r>
            <a:endParaRPr lang="de-DE" sz="5000" b="1" dirty="0">
              <a:latin typeface="Calibri" pitchFamily="34" charset="0"/>
            </a:endParaRPr>
          </a:p>
        </p:txBody>
      </p:sp>
      <p:sp>
        <p:nvSpPr>
          <p:cNvPr id="18" name="Textfeld 17"/>
          <p:cNvSpPr txBox="1"/>
          <p:nvPr/>
        </p:nvSpPr>
        <p:spPr>
          <a:xfrm>
            <a:off x="4499992" y="2924944"/>
            <a:ext cx="3925722" cy="861774"/>
          </a:xfrm>
          <a:prstGeom prst="rect">
            <a:avLst/>
          </a:prstGeom>
          <a:noFill/>
          <a:ln w="3175">
            <a:noFill/>
          </a:ln>
        </p:spPr>
        <p:txBody>
          <a:bodyPr wrap="square" rtlCol="0">
            <a:spAutoFit/>
          </a:bodyPr>
          <a:lstStyle/>
          <a:p>
            <a:pPr algn="ctr"/>
            <a:r>
              <a:rPr lang="de-DE" sz="5000" b="1" dirty="0" smtClean="0">
                <a:latin typeface="Calibri" pitchFamily="34" charset="0"/>
              </a:rPr>
              <a:t>?</a:t>
            </a:r>
            <a:endParaRPr lang="de-DE" sz="5000" b="1" dirty="0">
              <a:latin typeface="Calibri" pitchFamily="34" charset="0"/>
            </a:endParaRPr>
          </a:p>
        </p:txBody>
      </p:sp>
      <p:sp>
        <p:nvSpPr>
          <p:cNvPr id="19" name="Text Box 25"/>
          <p:cNvSpPr txBox="1">
            <a:spLocks noChangeArrowheads="1"/>
          </p:cNvSpPr>
          <p:nvPr/>
        </p:nvSpPr>
        <p:spPr bwMode="auto">
          <a:xfrm>
            <a:off x="1835150" y="5705475"/>
            <a:ext cx="6408738"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de-DE" sz="1000" dirty="0">
                <a:solidFill>
                  <a:schemeClr val="bg2"/>
                </a:solidFill>
                <a:latin typeface="Verdana" pitchFamily="34" charset="0"/>
              </a:rPr>
              <a:t>Prof. Dr. Robert Koch LL.M. (McGill), </a:t>
            </a:r>
            <a:r>
              <a:rPr lang="de-DE" sz="1000" dirty="0" smtClean="0">
                <a:solidFill>
                  <a:schemeClr val="bg2"/>
                </a:solidFill>
                <a:latin typeface="Verdana" pitchFamily="34" charset="0"/>
              </a:rPr>
              <a:t>Institute </a:t>
            </a:r>
            <a:r>
              <a:rPr lang="de-DE" sz="1000" dirty="0" err="1" smtClean="0">
                <a:solidFill>
                  <a:schemeClr val="bg2"/>
                </a:solidFill>
                <a:latin typeface="Verdana" pitchFamily="34" charset="0"/>
              </a:rPr>
              <a:t>of</a:t>
            </a:r>
            <a:r>
              <a:rPr lang="de-DE" sz="1000" dirty="0" smtClean="0">
                <a:solidFill>
                  <a:schemeClr val="bg2"/>
                </a:solidFill>
                <a:latin typeface="Verdana" pitchFamily="34" charset="0"/>
              </a:rPr>
              <a:t> Insurance Law</a:t>
            </a:r>
            <a:endParaRPr lang="de-DE" sz="1000" dirty="0">
              <a:solidFill>
                <a:schemeClr val="bg2"/>
              </a:solidFill>
              <a:latin typeface="Verdana" pitchFamily="34" charset="0"/>
            </a:endParaRPr>
          </a:p>
        </p:txBody>
      </p:sp>
      <p:sp>
        <p:nvSpPr>
          <p:cNvPr id="2" name="Rechteck 1"/>
          <p:cNvSpPr/>
          <p:nvPr/>
        </p:nvSpPr>
        <p:spPr>
          <a:xfrm>
            <a:off x="539552" y="692696"/>
            <a:ext cx="8712968" cy="461665"/>
          </a:xfrm>
          <a:prstGeom prst="rect">
            <a:avLst/>
          </a:prstGeom>
        </p:spPr>
        <p:txBody>
          <a:bodyPr wrap="square">
            <a:spAutoFit/>
          </a:bodyPr>
          <a:lstStyle/>
          <a:p>
            <a:pPr>
              <a:tabLst>
                <a:tab pos="441325" algn="l"/>
              </a:tabLst>
            </a:pPr>
            <a:r>
              <a:rPr lang="en-US" b="1" dirty="0" smtClean="0">
                <a:latin typeface="Calibri" pitchFamily="34" charset="0"/>
              </a:rPr>
              <a:t>Law </a:t>
            </a:r>
            <a:r>
              <a:rPr lang="en-US" b="1" dirty="0">
                <a:latin typeface="Calibri" pitchFamily="34" charset="0"/>
              </a:rPr>
              <a:t>governing the insurer’s rights against the </a:t>
            </a:r>
            <a:r>
              <a:rPr lang="en-US" b="1" dirty="0" smtClean="0">
                <a:latin typeface="Calibri" pitchFamily="34" charset="0"/>
              </a:rPr>
              <a:t>carrier</a:t>
            </a:r>
            <a:endParaRPr lang="de-DE" dirty="0"/>
          </a:p>
        </p:txBody>
      </p:sp>
      <p:sp>
        <p:nvSpPr>
          <p:cNvPr id="20" name="Textfeld 19"/>
          <p:cNvSpPr txBox="1"/>
          <p:nvPr/>
        </p:nvSpPr>
        <p:spPr>
          <a:xfrm>
            <a:off x="4427984" y="3140968"/>
            <a:ext cx="4716016" cy="2523768"/>
          </a:xfrm>
          <a:prstGeom prst="rect">
            <a:avLst/>
          </a:prstGeom>
          <a:noFill/>
          <a:ln w="3175">
            <a:noFill/>
          </a:ln>
        </p:spPr>
        <p:txBody>
          <a:bodyPr wrap="square" rtlCol="0">
            <a:spAutoFit/>
          </a:bodyPr>
          <a:lstStyle/>
          <a:p>
            <a:pPr algn="ctr"/>
            <a:endParaRPr lang="de-DE" sz="3000" b="1" dirty="0" smtClean="0">
              <a:latin typeface="Calibri" pitchFamily="34" charset="0"/>
            </a:endParaRPr>
          </a:p>
          <a:p>
            <a:pPr marL="342900" indent="-342900">
              <a:buFont typeface="Wingdings" pitchFamily="2" charset="2"/>
              <a:buChar char="Ø"/>
            </a:pPr>
            <a:r>
              <a:rPr lang="de-DE" sz="2200" dirty="0" smtClean="0">
                <a:latin typeface="Calibri" pitchFamily="34" charset="0"/>
              </a:rPr>
              <a:t>legal </a:t>
            </a:r>
            <a:r>
              <a:rPr lang="de-DE" sz="2200" dirty="0" err="1" smtClean="0">
                <a:latin typeface="Calibri" pitchFamily="34" charset="0"/>
              </a:rPr>
              <a:t>position</a:t>
            </a:r>
            <a:r>
              <a:rPr lang="de-DE" sz="2200" dirty="0" smtClean="0">
                <a:latin typeface="Calibri" pitchFamily="34" charset="0"/>
              </a:rPr>
              <a:t> </a:t>
            </a:r>
            <a:r>
              <a:rPr lang="de-DE" sz="2200" dirty="0" err="1" smtClean="0">
                <a:latin typeface="Calibri" pitchFamily="34" charset="0"/>
              </a:rPr>
              <a:t>towards</a:t>
            </a:r>
            <a:r>
              <a:rPr lang="de-DE" sz="2200" dirty="0" smtClean="0">
                <a:latin typeface="Calibri" pitchFamily="34" charset="0"/>
              </a:rPr>
              <a:t> </a:t>
            </a:r>
            <a:r>
              <a:rPr lang="de-DE" sz="2200" dirty="0" err="1" smtClean="0">
                <a:latin typeface="Calibri" pitchFamily="34" charset="0"/>
              </a:rPr>
              <a:t>the</a:t>
            </a:r>
            <a:r>
              <a:rPr lang="de-DE" sz="2200" dirty="0" smtClean="0">
                <a:latin typeface="Calibri" pitchFamily="34" charset="0"/>
              </a:rPr>
              <a:t> </a:t>
            </a:r>
            <a:r>
              <a:rPr lang="de-DE" sz="2200" dirty="0" err="1" smtClean="0">
                <a:latin typeface="Calibri" pitchFamily="34" charset="0"/>
              </a:rPr>
              <a:t>carrier</a:t>
            </a:r>
            <a:r>
              <a:rPr lang="de-DE" sz="2200" dirty="0" smtClean="0">
                <a:latin typeface="Calibri" pitchFamily="34" charset="0"/>
              </a:rPr>
              <a:t> </a:t>
            </a:r>
            <a:r>
              <a:rPr lang="de-DE" sz="2200" dirty="0" err="1" smtClean="0">
                <a:latin typeface="Calibri" pitchFamily="34" charset="0"/>
              </a:rPr>
              <a:t>is</a:t>
            </a:r>
            <a:r>
              <a:rPr lang="de-DE" sz="2200" dirty="0">
                <a:latin typeface="Calibri" pitchFamily="34" charset="0"/>
              </a:rPr>
              <a:t> </a:t>
            </a:r>
            <a:r>
              <a:rPr lang="de-DE" sz="2200" dirty="0" err="1" smtClean="0">
                <a:latin typeface="Calibri" pitchFamily="34" charset="0"/>
              </a:rPr>
              <a:t>subject</a:t>
            </a:r>
            <a:r>
              <a:rPr lang="de-DE" sz="2200" dirty="0" smtClean="0">
                <a:latin typeface="Calibri" pitchFamily="34" charset="0"/>
              </a:rPr>
              <a:t> </a:t>
            </a:r>
            <a:r>
              <a:rPr lang="de-DE" sz="2200" dirty="0" err="1" smtClean="0">
                <a:latin typeface="Calibri" pitchFamily="34" charset="0"/>
              </a:rPr>
              <a:t>to</a:t>
            </a:r>
            <a:r>
              <a:rPr lang="de-DE" sz="2200" dirty="0" smtClean="0">
                <a:latin typeface="Calibri" pitchFamily="34" charset="0"/>
              </a:rPr>
              <a:t> the </a:t>
            </a:r>
            <a:r>
              <a:rPr lang="de-DE" sz="2200" b="1" dirty="0" err="1" smtClean="0">
                <a:latin typeface="Calibri" pitchFamily="34" charset="0"/>
              </a:rPr>
              <a:t>law</a:t>
            </a:r>
            <a:r>
              <a:rPr lang="de-DE" sz="2200" b="1" dirty="0" smtClean="0">
                <a:latin typeface="Calibri" pitchFamily="34" charset="0"/>
              </a:rPr>
              <a:t> </a:t>
            </a:r>
            <a:r>
              <a:rPr lang="de-DE" sz="2200" b="1" dirty="0" err="1" smtClean="0">
                <a:latin typeface="Calibri" pitchFamily="34" charset="0"/>
              </a:rPr>
              <a:t>governing</a:t>
            </a:r>
            <a:r>
              <a:rPr lang="de-DE" sz="2200" b="1" dirty="0" smtClean="0">
                <a:latin typeface="Calibri" pitchFamily="34" charset="0"/>
              </a:rPr>
              <a:t> the </a:t>
            </a:r>
            <a:r>
              <a:rPr lang="de-DE" sz="2200" b="1" dirty="0" err="1" smtClean="0">
                <a:latin typeface="Calibri" pitchFamily="34" charset="0"/>
              </a:rPr>
              <a:t>claim</a:t>
            </a:r>
            <a:r>
              <a:rPr lang="de-DE" sz="2200" b="1" dirty="0" smtClean="0">
                <a:latin typeface="Calibri" pitchFamily="34" charset="0"/>
              </a:rPr>
              <a:t> of </a:t>
            </a:r>
            <a:r>
              <a:rPr lang="de-DE" sz="2200" b="1" dirty="0" err="1" smtClean="0">
                <a:latin typeface="Calibri" pitchFamily="34" charset="0"/>
              </a:rPr>
              <a:t>the</a:t>
            </a:r>
            <a:r>
              <a:rPr lang="de-DE" sz="2200" b="1" dirty="0" smtClean="0">
                <a:latin typeface="Calibri" pitchFamily="34" charset="0"/>
              </a:rPr>
              <a:t> </a:t>
            </a:r>
            <a:r>
              <a:rPr lang="de-DE" sz="2200" b="1" dirty="0" err="1" smtClean="0">
                <a:latin typeface="Calibri" pitchFamily="34" charset="0"/>
              </a:rPr>
              <a:t>cargo</a:t>
            </a:r>
            <a:r>
              <a:rPr lang="de-DE" sz="2200" b="1" dirty="0" smtClean="0">
                <a:latin typeface="Calibri" pitchFamily="34" charset="0"/>
              </a:rPr>
              <a:t> </a:t>
            </a:r>
            <a:r>
              <a:rPr lang="de-DE" sz="2200" b="1" dirty="0" err="1" smtClean="0">
                <a:latin typeface="Calibri" pitchFamily="34" charset="0"/>
              </a:rPr>
              <a:t>owner</a:t>
            </a:r>
            <a:r>
              <a:rPr lang="de-DE" sz="2200" b="1" dirty="0" smtClean="0">
                <a:latin typeface="Calibri" pitchFamily="34" charset="0"/>
              </a:rPr>
              <a:t> </a:t>
            </a:r>
            <a:r>
              <a:rPr lang="de-DE" sz="2200" b="1" dirty="0" err="1" smtClean="0">
                <a:latin typeface="Calibri" pitchFamily="34" charset="0"/>
              </a:rPr>
              <a:t>against</a:t>
            </a:r>
            <a:r>
              <a:rPr lang="de-DE" sz="2200" b="1" dirty="0" smtClean="0">
                <a:latin typeface="Calibri" pitchFamily="34" charset="0"/>
              </a:rPr>
              <a:t> the </a:t>
            </a:r>
            <a:r>
              <a:rPr lang="de-DE" sz="2200" b="1" dirty="0" err="1" smtClean="0">
                <a:latin typeface="Calibri" pitchFamily="34" charset="0"/>
              </a:rPr>
              <a:t>carrier</a:t>
            </a:r>
            <a:endParaRPr lang="de-DE" sz="2200" b="1" dirty="0" smtClean="0">
              <a:latin typeface="Calibri" pitchFamily="34" charset="0"/>
            </a:endParaRPr>
          </a:p>
          <a:p>
            <a:endParaRPr lang="de-DE" sz="2000" dirty="0" smtClean="0">
              <a:latin typeface="Calibri" pitchFamily="34" charset="0"/>
            </a:endParaRPr>
          </a:p>
          <a:p>
            <a:pPr algn="ctr"/>
            <a:endParaRPr lang="de-DE" sz="2000" b="1" dirty="0">
              <a:latin typeface="Calibri" pitchFamily="34" charset="0"/>
            </a:endParaRPr>
          </a:p>
        </p:txBody>
      </p:sp>
    </p:spTree>
    <p:extLst>
      <p:ext uri="{BB962C8B-B14F-4D97-AF65-F5344CB8AC3E}">
        <p14:creationId xmlns:p14="http://schemas.microsoft.com/office/powerpoint/2010/main" val="38481477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3"/>
          <p:cNvSpPr>
            <a:spLocks noGrp="1" noChangeArrowheads="1"/>
          </p:cNvSpPr>
          <p:nvPr>
            <p:ph type="body" idx="1"/>
          </p:nvPr>
        </p:nvSpPr>
        <p:spPr>
          <a:xfrm>
            <a:off x="381456" y="908720"/>
            <a:ext cx="8534400" cy="4679950"/>
          </a:xfrm>
        </p:spPr>
        <p:txBody>
          <a:bodyPr/>
          <a:lstStyle/>
          <a:p>
            <a:pPr marL="12700" indent="-12700" eaLnBrk="1" hangingPunct="1">
              <a:lnSpc>
                <a:spcPct val="90000"/>
              </a:lnSpc>
              <a:buClr>
                <a:schemeClr val="tx1"/>
              </a:buClr>
              <a:buFont typeface="Wingdings" pitchFamily="2" charset="2"/>
              <a:buNone/>
              <a:tabLst>
                <a:tab pos="177800" algn="l"/>
                <a:tab pos="812800" algn="l"/>
              </a:tabLst>
            </a:pPr>
            <a:endParaRPr lang="en-GB" dirty="0" smtClean="0"/>
          </a:p>
          <a:p>
            <a:pPr marL="12700" indent="-12700" algn="ctr" eaLnBrk="1" hangingPunct="1">
              <a:lnSpc>
                <a:spcPct val="90000"/>
              </a:lnSpc>
              <a:buClr>
                <a:schemeClr val="tx1"/>
              </a:buClr>
              <a:buFont typeface="Wingdings" pitchFamily="2" charset="2"/>
              <a:buNone/>
              <a:tabLst>
                <a:tab pos="177800" algn="l"/>
                <a:tab pos="812800" algn="l"/>
              </a:tabLst>
            </a:pPr>
            <a:endParaRPr lang="en-GB" b="1" dirty="0" smtClean="0"/>
          </a:p>
          <a:p>
            <a:pPr marL="12700" indent="-12700" algn="ctr" eaLnBrk="1" hangingPunct="1">
              <a:lnSpc>
                <a:spcPct val="90000"/>
              </a:lnSpc>
              <a:buClr>
                <a:schemeClr val="tx1"/>
              </a:buClr>
              <a:buFont typeface="Wingdings" pitchFamily="2" charset="2"/>
              <a:buNone/>
              <a:tabLst>
                <a:tab pos="177800" algn="l"/>
                <a:tab pos="812800" algn="l"/>
              </a:tabLst>
            </a:pPr>
            <a:r>
              <a:rPr lang="en-GB" sz="2800" b="1" dirty="0" smtClean="0"/>
              <a:t>	</a:t>
            </a:r>
            <a:r>
              <a:rPr lang="en-GB" sz="2800" b="1" dirty="0" smtClean="0">
                <a:latin typeface="Calibri" pitchFamily="34" charset="0"/>
              </a:rPr>
              <a:t>Thank you</a:t>
            </a:r>
          </a:p>
          <a:p>
            <a:pPr marL="12700" indent="-12700" algn="ctr" eaLnBrk="1" hangingPunct="1">
              <a:lnSpc>
                <a:spcPct val="90000"/>
              </a:lnSpc>
              <a:buClr>
                <a:schemeClr val="tx1"/>
              </a:buClr>
              <a:buFont typeface="Wingdings" pitchFamily="2" charset="2"/>
              <a:buNone/>
              <a:tabLst>
                <a:tab pos="177800" algn="l"/>
                <a:tab pos="812800" algn="l"/>
              </a:tabLst>
            </a:pPr>
            <a:endParaRPr lang="en-GB" sz="2400" b="1" dirty="0" smtClean="0">
              <a:latin typeface="Calibri" pitchFamily="34" charset="0"/>
            </a:endParaRPr>
          </a:p>
          <a:p>
            <a:pPr marL="12700" indent="-12700" eaLnBrk="1" hangingPunct="1">
              <a:lnSpc>
                <a:spcPct val="90000"/>
              </a:lnSpc>
              <a:buClr>
                <a:schemeClr val="tx1"/>
              </a:buClr>
              <a:buFont typeface="Wingdings" pitchFamily="2" charset="2"/>
              <a:buNone/>
              <a:tabLst>
                <a:tab pos="177800" algn="l"/>
                <a:tab pos="812800" algn="l"/>
              </a:tabLst>
            </a:pPr>
            <a:r>
              <a:rPr lang="en-GB" sz="2400" dirty="0" smtClean="0">
                <a:latin typeface="Calibri" pitchFamily="34" charset="0"/>
              </a:rPr>
              <a:t>Please feel free to direct questions or comments to </a:t>
            </a:r>
          </a:p>
          <a:p>
            <a:pPr marL="12700" indent="-12700" eaLnBrk="1" hangingPunct="1">
              <a:lnSpc>
                <a:spcPct val="90000"/>
              </a:lnSpc>
              <a:buClr>
                <a:schemeClr val="tx1"/>
              </a:buClr>
              <a:buFont typeface="Wingdings" pitchFamily="2" charset="2"/>
              <a:buNone/>
              <a:tabLst>
                <a:tab pos="177800" algn="l"/>
                <a:tab pos="812800" algn="l"/>
              </a:tabLst>
            </a:pPr>
            <a:endParaRPr lang="en-GB" sz="2400" dirty="0" smtClean="0">
              <a:latin typeface="Calibri" pitchFamily="34" charset="0"/>
            </a:endParaRPr>
          </a:p>
          <a:p>
            <a:pPr marL="12700" indent="-12700" eaLnBrk="1" hangingPunct="1">
              <a:lnSpc>
                <a:spcPct val="90000"/>
              </a:lnSpc>
              <a:buClr>
                <a:schemeClr val="tx1"/>
              </a:buClr>
              <a:buFont typeface="Wingdings" pitchFamily="2" charset="2"/>
              <a:buNone/>
              <a:tabLst>
                <a:tab pos="177800" algn="l"/>
                <a:tab pos="812800" algn="l"/>
              </a:tabLst>
            </a:pPr>
            <a:endParaRPr lang="en-GB" sz="2400" dirty="0" smtClean="0">
              <a:latin typeface="Calibri" pitchFamily="34" charset="0"/>
            </a:endParaRPr>
          </a:p>
          <a:p>
            <a:pPr marL="12700" indent="-12700" eaLnBrk="1" hangingPunct="1">
              <a:lnSpc>
                <a:spcPct val="90000"/>
              </a:lnSpc>
              <a:buClr>
                <a:schemeClr val="tx1"/>
              </a:buClr>
              <a:buFont typeface="Wingdings" pitchFamily="2" charset="2"/>
              <a:buNone/>
              <a:tabLst>
                <a:tab pos="177800" algn="l"/>
                <a:tab pos="812800" algn="l"/>
              </a:tabLst>
            </a:pPr>
            <a:r>
              <a:rPr lang="en-GB" sz="1800" dirty="0" smtClean="0">
                <a:latin typeface="Calibri" pitchFamily="34" charset="0"/>
              </a:rPr>
              <a:t>Robert Koch</a:t>
            </a:r>
          </a:p>
          <a:p>
            <a:pPr marL="12700" indent="-12700" eaLnBrk="1" hangingPunct="1">
              <a:lnSpc>
                <a:spcPct val="90000"/>
              </a:lnSpc>
              <a:buClr>
                <a:schemeClr val="tx1"/>
              </a:buClr>
              <a:buFont typeface="Wingdings" pitchFamily="2" charset="2"/>
              <a:buNone/>
              <a:tabLst>
                <a:tab pos="177800" algn="l"/>
                <a:tab pos="812800" algn="l"/>
              </a:tabLst>
            </a:pPr>
            <a:r>
              <a:rPr lang="en-GB" sz="1800" dirty="0" smtClean="0">
                <a:latin typeface="Calibri" pitchFamily="34" charset="0"/>
              </a:rPr>
              <a:t>Robert.Koch@jura.uni-hamburg.de</a:t>
            </a:r>
          </a:p>
        </p:txBody>
      </p:sp>
      <p:sp>
        <p:nvSpPr>
          <p:cNvPr id="33796" name="Text Box 4"/>
          <p:cNvSpPr txBox="1">
            <a:spLocks noChangeArrowheads="1"/>
          </p:cNvSpPr>
          <p:nvPr/>
        </p:nvSpPr>
        <p:spPr bwMode="auto">
          <a:xfrm>
            <a:off x="8316913" y="6453188"/>
            <a:ext cx="360362" cy="274637"/>
          </a:xfrm>
          <a:prstGeom prst="rect">
            <a:avLst/>
          </a:prstGeom>
          <a:noFill/>
          <a:ln w="12700" cap="sq">
            <a:noFill/>
            <a:miter lim="800000"/>
            <a:headEnd/>
            <a:tailEnd/>
          </a:ln>
        </p:spPr>
        <p:txBody>
          <a:bodyPr>
            <a:spAutoFit/>
          </a:bodyPr>
          <a:lstStyle/>
          <a:p>
            <a:pPr>
              <a:spcBef>
                <a:spcPct val="50000"/>
              </a:spcBef>
            </a:pPr>
            <a:fld id="{872CD248-3142-4FC1-9606-201EC30B6EF2}" type="slidenum">
              <a:rPr lang="de-DE" sz="1200"/>
              <a:pPr>
                <a:spcBef>
                  <a:spcPct val="50000"/>
                </a:spcBef>
              </a:pPr>
              <a:t>15</a:t>
            </a:fld>
            <a:endParaRPr lang="de-DE" sz="1200"/>
          </a:p>
        </p:txBody>
      </p:sp>
      <p:pic>
        <p:nvPicPr>
          <p:cNvPr id="1028" name="Picture 4" descr="Robert Koch"/>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76256" y="4005064"/>
            <a:ext cx="762000" cy="990601"/>
          </a:xfrm>
          <a:prstGeom prst="rect">
            <a:avLst/>
          </a:prstGeom>
          <a:noFill/>
          <a:extLst>
            <a:ext uri="{909E8E84-426E-40DD-AFC4-6F175D3DCCD1}">
              <a14:hiddenFill xmlns:a14="http://schemas.microsoft.com/office/drawing/2010/main">
                <a:solidFill>
                  <a:srgbClr val="FFFFFF"/>
                </a:solidFill>
              </a14:hiddenFill>
            </a:ext>
          </a:extLst>
        </p:spPr>
      </p:pic>
      <p:sp>
        <p:nvSpPr>
          <p:cNvPr id="6" name="Text Box 25"/>
          <p:cNvSpPr txBox="1">
            <a:spLocks noChangeArrowheads="1"/>
          </p:cNvSpPr>
          <p:nvPr/>
        </p:nvSpPr>
        <p:spPr bwMode="auto">
          <a:xfrm>
            <a:off x="1835150" y="5705475"/>
            <a:ext cx="6408738"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de-DE" sz="1000" dirty="0">
                <a:solidFill>
                  <a:schemeClr val="bg2"/>
                </a:solidFill>
                <a:latin typeface="Verdana" pitchFamily="34" charset="0"/>
              </a:rPr>
              <a:t>Prof. Dr. Robert Koch LL.M. (McGill), </a:t>
            </a:r>
            <a:r>
              <a:rPr lang="de-DE" sz="1000" dirty="0" smtClean="0">
                <a:solidFill>
                  <a:schemeClr val="bg2"/>
                </a:solidFill>
                <a:latin typeface="Verdana" pitchFamily="34" charset="0"/>
              </a:rPr>
              <a:t>Institute </a:t>
            </a:r>
            <a:r>
              <a:rPr lang="de-DE" sz="1000" dirty="0" err="1" smtClean="0">
                <a:solidFill>
                  <a:schemeClr val="bg2"/>
                </a:solidFill>
                <a:latin typeface="Verdana" pitchFamily="34" charset="0"/>
              </a:rPr>
              <a:t>of</a:t>
            </a:r>
            <a:r>
              <a:rPr lang="de-DE" sz="1000" dirty="0" smtClean="0">
                <a:solidFill>
                  <a:schemeClr val="bg2"/>
                </a:solidFill>
                <a:latin typeface="Verdana" pitchFamily="34" charset="0"/>
              </a:rPr>
              <a:t> Insurance Law</a:t>
            </a:r>
            <a:endParaRPr lang="de-DE" sz="1000" dirty="0">
              <a:solidFill>
                <a:schemeClr val="bg2"/>
              </a:solidFill>
              <a:latin typeface="Verdana" pitchFamily="34" charset="0"/>
            </a:endParaRPr>
          </a:p>
        </p:txBody>
      </p:sp>
    </p:spTree>
    <p:extLst>
      <p:ext uri="{BB962C8B-B14F-4D97-AF65-F5344CB8AC3E}">
        <p14:creationId xmlns:p14="http://schemas.microsoft.com/office/powerpoint/2010/main" val="16169357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9"/>
          <p:cNvSpPr>
            <a:spLocks noChangeArrowheads="1"/>
          </p:cNvSpPr>
          <p:nvPr/>
        </p:nvSpPr>
        <p:spPr bwMode="auto">
          <a:xfrm>
            <a:off x="381000" y="260648"/>
            <a:ext cx="8223250" cy="518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ts val="0"/>
              </a:spcBef>
              <a:spcAft>
                <a:spcPts val="0"/>
              </a:spcAft>
              <a:tabLst>
                <a:tab pos="441325" algn="l"/>
              </a:tabLst>
              <a:defRPr/>
            </a:pPr>
            <a:endParaRPr lang="en-US" sz="2200" dirty="0" smtClean="0">
              <a:latin typeface="Calibri" pitchFamily="34" charset="0"/>
              <a:cs typeface="Calibri" pitchFamily="34" charset="0"/>
            </a:endParaRPr>
          </a:p>
        </p:txBody>
      </p:sp>
      <p:pic>
        <p:nvPicPr>
          <p:cNvPr id="3075" name="Picture 18" descr="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40650" y="5516563"/>
            <a:ext cx="1222375" cy="1341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22" descr="UHH_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516563"/>
            <a:ext cx="2700338" cy="1085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43" name="Rectangle 23"/>
          <p:cNvSpPr>
            <a:spLocks noChangeArrowheads="1"/>
          </p:cNvSpPr>
          <p:nvPr/>
        </p:nvSpPr>
        <p:spPr bwMode="auto">
          <a:xfrm>
            <a:off x="755650" y="1987550"/>
            <a:ext cx="7848600" cy="3025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defRPr/>
            </a:pPr>
            <a:endParaRPr lang="de-DE" dirty="0">
              <a:solidFill>
                <a:schemeClr val="tx2"/>
              </a:solidFill>
              <a:latin typeface="+mj-lt"/>
              <a:ea typeface="Times New Roman" pitchFamily="18" charset="0"/>
              <a:cs typeface="Arial" charset="0"/>
            </a:endParaRPr>
          </a:p>
        </p:txBody>
      </p:sp>
      <p:sp>
        <p:nvSpPr>
          <p:cNvPr id="3079" name="Line 24"/>
          <p:cNvSpPr>
            <a:spLocks noChangeShapeType="1"/>
          </p:cNvSpPr>
          <p:nvPr/>
        </p:nvSpPr>
        <p:spPr bwMode="auto">
          <a:xfrm>
            <a:off x="0" y="5589588"/>
            <a:ext cx="9144000" cy="0"/>
          </a:xfrm>
          <a:prstGeom prst="line">
            <a:avLst/>
          </a:prstGeom>
          <a:noFill/>
          <a:ln w="9525">
            <a:solidFill>
              <a:srgbClr val="C2CFE7"/>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dirty="0"/>
          </a:p>
        </p:txBody>
      </p:sp>
      <p:sp>
        <p:nvSpPr>
          <p:cNvPr id="5" name="Rechteck 4"/>
          <p:cNvSpPr/>
          <p:nvPr/>
        </p:nvSpPr>
        <p:spPr>
          <a:xfrm>
            <a:off x="395536" y="148570"/>
            <a:ext cx="6102350" cy="400110"/>
          </a:xfrm>
          <a:prstGeom prst="rect">
            <a:avLst/>
          </a:prstGeom>
        </p:spPr>
        <p:txBody>
          <a:bodyPr wrap="square">
            <a:spAutoFit/>
          </a:bodyPr>
          <a:lstStyle/>
          <a:p>
            <a:r>
              <a:rPr lang="en-US" sz="2000" b="1" dirty="0" smtClean="0">
                <a:latin typeface="+mj-lt"/>
              </a:rPr>
              <a:t>AILA 2013 Working </a:t>
            </a:r>
            <a:r>
              <a:rPr lang="en-US" sz="2000" b="1" dirty="0">
                <a:latin typeface="+mj-lt"/>
              </a:rPr>
              <a:t>Party „Marine Insurance“</a:t>
            </a:r>
            <a:endParaRPr lang="de-DE" sz="2000" b="1" dirty="0">
              <a:latin typeface="+mj-lt"/>
            </a:endParaRPr>
          </a:p>
        </p:txBody>
      </p:sp>
      <p:sp>
        <p:nvSpPr>
          <p:cNvPr id="2" name="Textfeld 1"/>
          <p:cNvSpPr txBox="1"/>
          <p:nvPr/>
        </p:nvSpPr>
        <p:spPr>
          <a:xfrm>
            <a:off x="755650" y="1052736"/>
            <a:ext cx="7596187" cy="3970318"/>
          </a:xfrm>
          <a:prstGeom prst="rect">
            <a:avLst/>
          </a:prstGeom>
          <a:noFill/>
        </p:spPr>
        <p:txBody>
          <a:bodyPr wrap="square" rtlCol="0">
            <a:spAutoFit/>
          </a:bodyPr>
          <a:lstStyle/>
          <a:p>
            <a:pPr algn="ctr"/>
            <a:r>
              <a:rPr lang="en-US" sz="2600" b="1" dirty="0">
                <a:latin typeface="Calibri" pitchFamily="34" charset="0"/>
              </a:rPr>
              <a:t>National Reports on Difficulties arising from Recourse Actions on Basis of </a:t>
            </a:r>
            <a:r>
              <a:rPr lang="en-US" sz="2600" b="1" dirty="0" smtClean="0">
                <a:latin typeface="Calibri" pitchFamily="34" charset="0"/>
              </a:rPr>
              <a:t>Subrogation</a:t>
            </a:r>
          </a:p>
          <a:p>
            <a:endParaRPr lang="en-US" dirty="0" smtClean="0"/>
          </a:p>
          <a:p>
            <a:endParaRPr lang="en-US" dirty="0"/>
          </a:p>
          <a:p>
            <a:pPr algn="ctr"/>
            <a:r>
              <a:rPr lang="en-US" sz="3200" b="1" dirty="0" smtClean="0">
                <a:latin typeface="Calibri" pitchFamily="34" charset="0"/>
              </a:rPr>
              <a:t>Subrogation under German Law</a:t>
            </a:r>
          </a:p>
          <a:p>
            <a:pPr algn="ctr"/>
            <a:endParaRPr lang="en-US" sz="3200" b="1" dirty="0" smtClean="0">
              <a:latin typeface="Calibri" pitchFamily="34" charset="0"/>
            </a:endParaRPr>
          </a:p>
          <a:p>
            <a:pPr algn="ctr"/>
            <a:endParaRPr lang="en-US" sz="3200" b="1" dirty="0">
              <a:latin typeface="Calibri" pitchFamily="34" charset="0"/>
            </a:endParaRPr>
          </a:p>
          <a:p>
            <a:pPr algn="ctr"/>
            <a:r>
              <a:rPr lang="en-US" b="1" dirty="0" smtClean="0">
                <a:latin typeface="Calibri" pitchFamily="34" charset="0"/>
              </a:rPr>
              <a:t>Robert Koch </a:t>
            </a:r>
          </a:p>
          <a:p>
            <a:pPr algn="ctr"/>
            <a:r>
              <a:rPr lang="en-US" b="1" dirty="0" smtClean="0">
                <a:latin typeface="Calibri" pitchFamily="34" charset="0"/>
              </a:rPr>
              <a:t>University of Hamburg</a:t>
            </a:r>
            <a:endParaRPr lang="de-DE" b="1" dirty="0">
              <a:latin typeface="Calibri" pitchFamily="34" charset="0"/>
            </a:endParaRPr>
          </a:p>
        </p:txBody>
      </p:sp>
      <p:sp>
        <p:nvSpPr>
          <p:cNvPr id="11" name="Text Box 25"/>
          <p:cNvSpPr txBox="1">
            <a:spLocks noChangeArrowheads="1"/>
          </p:cNvSpPr>
          <p:nvPr/>
        </p:nvSpPr>
        <p:spPr bwMode="auto">
          <a:xfrm>
            <a:off x="1835150" y="5705475"/>
            <a:ext cx="6408738"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de-DE" sz="1000" dirty="0">
                <a:solidFill>
                  <a:schemeClr val="bg2"/>
                </a:solidFill>
                <a:latin typeface="Verdana" pitchFamily="34" charset="0"/>
              </a:rPr>
              <a:t>Prof. Dr. Robert Koch LL.M. (McGill), </a:t>
            </a:r>
            <a:r>
              <a:rPr lang="de-DE" sz="1000" dirty="0" smtClean="0">
                <a:solidFill>
                  <a:schemeClr val="bg2"/>
                </a:solidFill>
                <a:latin typeface="Verdana" pitchFamily="34" charset="0"/>
              </a:rPr>
              <a:t>Institute </a:t>
            </a:r>
            <a:r>
              <a:rPr lang="de-DE" sz="1000" dirty="0" err="1" smtClean="0">
                <a:solidFill>
                  <a:schemeClr val="bg2"/>
                </a:solidFill>
                <a:latin typeface="Verdana" pitchFamily="34" charset="0"/>
              </a:rPr>
              <a:t>of</a:t>
            </a:r>
            <a:r>
              <a:rPr lang="de-DE" sz="1000" dirty="0" smtClean="0">
                <a:solidFill>
                  <a:schemeClr val="bg2"/>
                </a:solidFill>
                <a:latin typeface="Verdana" pitchFamily="34" charset="0"/>
              </a:rPr>
              <a:t> Insurance Law</a:t>
            </a:r>
            <a:endParaRPr lang="de-DE" sz="1000" dirty="0">
              <a:solidFill>
                <a:schemeClr val="bg2"/>
              </a:solidFill>
              <a:latin typeface="Verdana" pitchFamily="34" charset="0"/>
            </a:endParaRPr>
          </a:p>
        </p:txBody>
      </p:sp>
    </p:spTree>
    <p:extLst>
      <p:ext uri="{BB962C8B-B14F-4D97-AF65-F5344CB8AC3E}">
        <p14:creationId xmlns:p14="http://schemas.microsoft.com/office/powerpoint/2010/main" val="19856420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756986" y="2355831"/>
            <a:ext cx="2520280" cy="800219"/>
          </a:xfrm>
          <a:prstGeom prst="rect">
            <a:avLst/>
          </a:prstGeom>
          <a:noFill/>
          <a:ln w="3175">
            <a:solidFill>
              <a:schemeClr val="tx1"/>
            </a:solidFill>
          </a:ln>
        </p:spPr>
        <p:txBody>
          <a:bodyPr wrap="square" rtlCol="0">
            <a:spAutoFit/>
          </a:bodyPr>
          <a:lstStyle/>
          <a:p>
            <a:pPr algn="ctr"/>
            <a:r>
              <a:rPr lang="de-DE" b="1" dirty="0" err="1" smtClean="0">
                <a:latin typeface="Calibri" pitchFamily="34" charset="0"/>
              </a:rPr>
              <a:t>cargo</a:t>
            </a:r>
            <a:r>
              <a:rPr lang="de-DE" b="1" dirty="0" smtClean="0">
                <a:latin typeface="Calibri" pitchFamily="34" charset="0"/>
              </a:rPr>
              <a:t> </a:t>
            </a:r>
            <a:r>
              <a:rPr lang="de-DE" b="1" dirty="0" err="1" smtClean="0">
                <a:latin typeface="Calibri" pitchFamily="34" charset="0"/>
              </a:rPr>
              <a:t>owner</a:t>
            </a:r>
            <a:endParaRPr lang="de-DE" b="1" dirty="0" smtClean="0">
              <a:latin typeface="Calibri" pitchFamily="34" charset="0"/>
            </a:endParaRPr>
          </a:p>
          <a:p>
            <a:pPr algn="ctr"/>
            <a:endParaRPr lang="de-DE" sz="2200" dirty="0">
              <a:latin typeface="Calibri" pitchFamily="34" charset="0"/>
            </a:endParaRPr>
          </a:p>
        </p:txBody>
      </p:sp>
      <p:sp>
        <p:nvSpPr>
          <p:cNvPr id="5" name="Textfeld 4"/>
          <p:cNvSpPr txBox="1"/>
          <p:nvPr/>
        </p:nvSpPr>
        <p:spPr>
          <a:xfrm>
            <a:off x="5652120" y="2348829"/>
            <a:ext cx="2520280" cy="800219"/>
          </a:xfrm>
          <a:prstGeom prst="rect">
            <a:avLst/>
          </a:prstGeom>
          <a:noFill/>
          <a:ln w="3175">
            <a:solidFill>
              <a:schemeClr val="tx1"/>
            </a:solidFill>
          </a:ln>
        </p:spPr>
        <p:txBody>
          <a:bodyPr wrap="square" rtlCol="0">
            <a:spAutoFit/>
          </a:bodyPr>
          <a:lstStyle/>
          <a:p>
            <a:pPr algn="ctr"/>
            <a:r>
              <a:rPr lang="de-DE" b="1" dirty="0" err="1">
                <a:latin typeface="Calibri" pitchFamily="34" charset="0"/>
              </a:rPr>
              <a:t>i</a:t>
            </a:r>
            <a:r>
              <a:rPr lang="de-DE" b="1" dirty="0" err="1" smtClean="0">
                <a:latin typeface="Calibri" pitchFamily="34" charset="0"/>
              </a:rPr>
              <a:t>nsurer</a:t>
            </a:r>
            <a:endParaRPr lang="de-DE" b="1" dirty="0" smtClean="0">
              <a:latin typeface="Calibri" pitchFamily="34" charset="0"/>
            </a:endParaRPr>
          </a:p>
          <a:p>
            <a:pPr algn="ctr"/>
            <a:endParaRPr lang="de-DE" sz="2200" dirty="0">
              <a:latin typeface="Calibri" pitchFamily="34" charset="0"/>
            </a:endParaRPr>
          </a:p>
        </p:txBody>
      </p:sp>
      <p:sp>
        <p:nvSpPr>
          <p:cNvPr id="6" name="Textfeld 5"/>
          <p:cNvSpPr txBox="1"/>
          <p:nvPr/>
        </p:nvSpPr>
        <p:spPr>
          <a:xfrm>
            <a:off x="867268" y="5022769"/>
            <a:ext cx="2448272" cy="461665"/>
          </a:xfrm>
          <a:prstGeom prst="rect">
            <a:avLst/>
          </a:prstGeom>
          <a:noFill/>
          <a:ln w="3175">
            <a:solidFill>
              <a:schemeClr val="tx1"/>
            </a:solidFill>
          </a:ln>
        </p:spPr>
        <p:txBody>
          <a:bodyPr wrap="square" rtlCol="0">
            <a:spAutoFit/>
          </a:bodyPr>
          <a:lstStyle/>
          <a:p>
            <a:pPr algn="ctr"/>
            <a:r>
              <a:rPr lang="de-DE" b="1" dirty="0" err="1" smtClean="0">
                <a:latin typeface="Calibri" pitchFamily="34" charset="0"/>
              </a:rPr>
              <a:t>carrier</a:t>
            </a:r>
            <a:endParaRPr lang="de-DE" b="1" dirty="0">
              <a:latin typeface="Calibri" pitchFamily="34" charset="0"/>
            </a:endParaRPr>
          </a:p>
        </p:txBody>
      </p:sp>
      <p:sp>
        <p:nvSpPr>
          <p:cNvPr id="24" name="Textfeld 23"/>
          <p:cNvSpPr txBox="1"/>
          <p:nvPr/>
        </p:nvSpPr>
        <p:spPr>
          <a:xfrm>
            <a:off x="3203848" y="1988840"/>
            <a:ext cx="2520280" cy="400110"/>
          </a:xfrm>
          <a:prstGeom prst="rect">
            <a:avLst/>
          </a:prstGeom>
          <a:noFill/>
          <a:ln w="3175">
            <a:noFill/>
          </a:ln>
        </p:spPr>
        <p:txBody>
          <a:bodyPr wrap="square" rtlCol="0">
            <a:spAutoFit/>
          </a:bodyPr>
          <a:lstStyle/>
          <a:p>
            <a:pPr algn="ctr"/>
            <a:r>
              <a:rPr lang="de-DE" sz="2000" dirty="0" err="1">
                <a:latin typeface="Calibri" pitchFamily="34" charset="0"/>
              </a:rPr>
              <a:t>i</a:t>
            </a:r>
            <a:r>
              <a:rPr lang="de-DE" sz="2000" dirty="0" err="1" smtClean="0">
                <a:latin typeface="Calibri" pitchFamily="34" charset="0"/>
              </a:rPr>
              <a:t>nsurance</a:t>
            </a:r>
            <a:r>
              <a:rPr lang="de-DE" sz="2000" dirty="0" smtClean="0">
                <a:latin typeface="Calibri" pitchFamily="34" charset="0"/>
              </a:rPr>
              <a:t> </a:t>
            </a:r>
            <a:r>
              <a:rPr lang="de-DE" sz="2000" dirty="0" err="1" smtClean="0">
                <a:latin typeface="Calibri" pitchFamily="34" charset="0"/>
              </a:rPr>
              <a:t>contract</a:t>
            </a:r>
            <a:r>
              <a:rPr lang="de-DE" sz="2000" dirty="0" smtClean="0">
                <a:latin typeface="Calibri" pitchFamily="34" charset="0"/>
              </a:rPr>
              <a:t> </a:t>
            </a:r>
            <a:endParaRPr lang="de-DE" sz="2000" dirty="0">
              <a:latin typeface="Calibri" pitchFamily="34" charset="0"/>
            </a:endParaRPr>
          </a:p>
        </p:txBody>
      </p:sp>
      <p:sp>
        <p:nvSpPr>
          <p:cNvPr id="25" name="Textfeld 24"/>
          <p:cNvSpPr txBox="1"/>
          <p:nvPr/>
        </p:nvSpPr>
        <p:spPr>
          <a:xfrm>
            <a:off x="3547726" y="2985638"/>
            <a:ext cx="1944216" cy="430887"/>
          </a:xfrm>
          <a:prstGeom prst="rect">
            <a:avLst/>
          </a:prstGeom>
          <a:noFill/>
          <a:ln w="3175">
            <a:noFill/>
          </a:ln>
        </p:spPr>
        <p:txBody>
          <a:bodyPr wrap="square" rtlCol="0">
            <a:spAutoFit/>
          </a:bodyPr>
          <a:lstStyle/>
          <a:p>
            <a:pPr algn="ctr"/>
            <a:r>
              <a:rPr lang="de-DE" sz="2200" dirty="0" err="1">
                <a:latin typeface="Calibri" pitchFamily="34" charset="0"/>
              </a:rPr>
              <a:t>p</a:t>
            </a:r>
            <a:r>
              <a:rPr lang="de-DE" sz="2200" dirty="0" err="1" smtClean="0">
                <a:latin typeface="Calibri" pitchFamily="34" charset="0"/>
              </a:rPr>
              <a:t>ayment</a:t>
            </a:r>
            <a:endParaRPr lang="de-DE" sz="2200" dirty="0">
              <a:latin typeface="Calibri" pitchFamily="34" charset="0"/>
            </a:endParaRPr>
          </a:p>
        </p:txBody>
      </p:sp>
      <p:sp>
        <p:nvSpPr>
          <p:cNvPr id="17" name="Rechteck 16"/>
          <p:cNvSpPr/>
          <p:nvPr/>
        </p:nvSpPr>
        <p:spPr>
          <a:xfrm>
            <a:off x="395536" y="148570"/>
            <a:ext cx="6102350" cy="338554"/>
          </a:xfrm>
          <a:prstGeom prst="rect">
            <a:avLst/>
          </a:prstGeom>
        </p:spPr>
        <p:txBody>
          <a:bodyPr wrap="square">
            <a:spAutoFit/>
          </a:bodyPr>
          <a:lstStyle/>
          <a:p>
            <a:r>
              <a:rPr lang="en-US" sz="1600" b="1" dirty="0" smtClean="0">
                <a:latin typeface="+mj-lt"/>
              </a:rPr>
              <a:t>AILA 2013 Working </a:t>
            </a:r>
            <a:r>
              <a:rPr lang="en-US" sz="1600" b="1" dirty="0">
                <a:latin typeface="+mj-lt"/>
              </a:rPr>
              <a:t>Party „Marine Insurance“</a:t>
            </a:r>
            <a:endParaRPr lang="de-DE" sz="1600" b="1" dirty="0">
              <a:latin typeface="+mj-lt"/>
            </a:endParaRPr>
          </a:p>
        </p:txBody>
      </p:sp>
      <p:sp>
        <p:nvSpPr>
          <p:cNvPr id="15" name="Textfeld 14"/>
          <p:cNvSpPr txBox="1"/>
          <p:nvPr/>
        </p:nvSpPr>
        <p:spPr>
          <a:xfrm>
            <a:off x="495653" y="562035"/>
            <a:ext cx="8252811" cy="1354217"/>
          </a:xfrm>
          <a:prstGeom prst="rect">
            <a:avLst/>
          </a:prstGeom>
          <a:noFill/>
        </p:spPr>
        <p:txBody>
          <a:bodyPr wrap="square" rtlCol="0">
            <a:spAutoFit/>
          </a:bodyPr>
          <a:lstStyle/>
          <a:p>
            <a:pPr>
              <a:spcAft>
                <a:spcPts val="1000"/>
              </a:spcAft>
            </a:pPr>
            <a:r>
              <a:rPr lang="en-US" b="1" dirty="0">
                <a:latin typeface="Calibri" pitchFamily="34" charset="0"/>
              </a:rPr>
              <a:t>Case study</a:t>
            </a:r>
          </a:p>
          <a:p>
            <a:r>
              <a:rPr lang="en-US" dirty="0" smtClean="0">
                <a:latin typeface="Calibri" pitchFamily="34" charset="0"/>
              </a:rPr>
              <a:t>Insurer </a:t>
            </a:r>
            <a:r>
              <a:rPr lang="en-US" dirty="0">
                <a:latin typeface="Calibri" pitchFamily="34" charset="0"/>
              </a:rPr>
              <a:t>indemnifies the insured for transport damage to </a:t>
            </a:r>
            <a:r>
              <a:rPr lang="en-US" dirty="0" smtClean="0">
                <a:latin typeface="Calibri" pitchFamily="34" charset="0"/>
              </a:rPr>
              <a:t>goods and wants to take recourse against the carrier.</a:t>
            </a:r>
            <a:endParaRPr lang="en-US" dirty="0">
              <a:latin typeface="Calibri" pitchFamily="34" charset="0"/>
            </a:endParaRPr>
          </a:p>
        </p:txBody>
      </p:sp>
      <p:cxnSp>
        <p:nvCxnSpPr>
          <p:cNvPr id="3" name="Gerade Verbindung mit Pfeil 2"/>
          <p:cNvCxnSpPr/>
          <p:nvPr/>
        </p:nvCxnSpPr>
        <p:spPr>
          <a:xfrm flipV="1">
            <a:off x="3270887" y="2581533"/>
            <a:ext cx="2374854" cy="7002"/>
          </a:xfrm>
          <a:prstGeom prst="straightConnector1">
            <a:avLst/>
          </a:prstGeom>
          <a:ln w="57150">
            <a:solidFill>
              <a:srgbClr val="0070C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3" name="Gerade Verbindung mit Pfeil 12"/>
          <p:cNvCxnSpPr/>
          <p:nvPr/>
        </p:nvCxnSpPr>
        <p:spPr>
          <a:xfrm flipH="1">
            <a:off x="3275856" y="2924944"/>
            <a:ext cx="2304256" cy="0"/>
          </a:xfrm>
          <a:prstGeom prst="straightConnector1">
            <a:avLst/>
          </a:prstGeom>
          <a:ln w="57150">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30" name="Gerade Verbindung mit Pfeil 29"/>
          <p:cNvCxnSpPr/>
          <p:nvPr/>
        </p:nvCxnSpPr>
        <p:spPr>
          <a:xfrm>
            <a:off x="1475656" y="3201081"/>
            <a:ext cx="0" cy="1821688"/>
          </a:xfrm>
          <a:prstGeom prst="straightConnector1">
            <a:avLst/>
          </a:prstGeom>
          <a:ln w="76200">
            <a:solidFill>
              <a:srgbClr val="7030A0"/>
            </a:solidFill>
            <a:tailEnd type="arrow"/>
          </a:ln>
        </p:spPr>
        <p:style>
          <a:lnRef idx="1">
            <a:schemeClr val="accent1"/>
          </a:lnRef>
          <a:fillRef idx="0">
            <a:schemeClr val="accent1"/>
          </a:fillRef>
          <a:effectRef idx="0">
            <a:schemeClr val="accent1"/>
          </a:effectRef>
          <a:fontRef idx="minor">
            <a:schemeClr val="tx1"/>
          </a:fontRef>
        </p:style>
      </p:cxnSp>
      <p:sp>
        <p:nvSpPr>
          <p:cNvPr id="31" name="Textfeld 30"/>
          <p:cNvSpPr txBox="1"/>
          <p:nvPr/>
        </p:nvSpPr>
        <p:spPr>
          <a:xfrm rot="16200000">
            <a:off x="-160492" y="3769005"/>
            <a:ext cx="2520280" cy="400110"/>
          </a:xfrm>
          <a:prstGeom prst="rect">
            <a:avLst/>
          </a:prstGeom>
          <a:noFill/>
          <a:ln w="3175">
            <a:noFill/>
          </a:ln>
        </p:spPr>
        <p:txBody>
          <a:bodyPr wrap="square" rtlCol="0">
            <a:spAutoFit/>
          </a:bodyPr>
          <a:lstStyle/>
          <a:p>
            <a:pPr algn="ctr"/>
            <a:r>
              <a:rPr lang="de-DE" sz="2000" dirty="0" err="1">
                <a:latin typeface="Calibri" pitchFamily="34" charset="0"/>
              </a:rPr>
              <a:t>l</a:t>
            </a:r>
            <a:r>
              <a:rPr lang="de-DE" sz="2000" dirty="0" err="1" smtClean="0">
                <a:latin typeface="Calibri" pitchFamily="34" charset="0"/>
              </a:rPr>
              <a:t>oss</a:t>
            </a:r>
            <a:r>
              <a:rPr lang="de-DE" sz="2000" dirty="0" smtClean="0">
                <a:latin typeface="Calibri" pitchFamily="34" charset="0"/>
              </a:rPr>
              <a:t>/</a:t>
            </a:r>
            <a:r>
              <a:rPr lang="de-DE" sz="2000" dirty="0" err="1" smtClean="0">
                <a:latin typeface="Calibri" pitchFamily="34" charset="0"/>
              </a:rPr>
              <a:t>claim</a:t>
            </a:r>
            <a:endParaRPr lang="de-DE" sz="2000" dirty="0">
              <a:latin typeface="Calibri" pitchFamily="34" charset="0"/>
            </a:endParaRPr>
          </a:p>
        </p:txBody>
      </p:sp>
      <p:sp>
        <p:nvSpPr>
          <p:cNvPr id="40" name="Nach unten gekrümmter Pfeil 39"/>
          <p:cNvSpPr/>
          <p:nvPr/>
        </p:nvSpPr>
        <p:spPr>
          <a:xfrm rot="1545536">
            <a:off x="1551852" y="3688037"/>
            <a:ext cx="2389188" cy="648072"/>
          </a:xfrm>
          <a:prstGeom prst="curvedDownArrow">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tx1"/>
              </a:solidFill>
            </a:endParaRPr>
          </a:p>
        </p:txBody>
      </p:sp>
      <p:cxnSp>
        <p:nvCxnSpPr>
          <p:cNvPr id="41" name="Gerade Verbindung mit Pfeil 40"/>
          <p:cNvCxnSpPr>
            <a:endCxn id="6" idx="3"/>
          </p:cNvCxnSpPr>
          <p:nvPr/>
        </p:nvCxnSpPr>
        <p:spPr>
          <a:xfrm flipH="1">
            <a:off x="3315540" y="3201082"/>
            <a:ext cx="2408588" cy="2052520"/>
          </a:xfrm>
          <a:prstGeom prst="straightConnector1">
            <a:avLst/>
          </a:prstGeom>
          <a:ln w="76200">
            <a:solidFill>
              <a:srgbClr val="7030A0"/>
            </a:solidFill>
            <a:prstDash val="sysDot"/>
            <a:tailEnd type="arrow"/>
          </a:ln>
        </p:spPr>
        <p:style>
          <a:lnRef idx="1">
            <a:schemeClr val="accent1"/>
          </a:lnRef>
          <a:fillRef idx="0">
            <a:schemeClr val="accent1"/>
          </a:fillRef>
          <a:effectRef idx="0">
            <a:schemeClr val="accent1"/>
          </a:effectRef>
          <a:fontRef idx="minor">
            <a:schemeClr val="tx1"/>
          </a:fontRef>
        </p:style>
      </p:cxnSp>
      <p:sp>
        <p:nvSpPr>
          <p:cNvPr id="46" name="Textfeld 45"/>
          <p:cNvSpPr txBox="1"/>
          <p:nvPr/>
        </p:nvSpPr>
        <p:spPr>
          <a:xfrm>
            <a:off x="467544" y="3682189"/>
            <a:ext cx="3925722" cy="1015663"/>
          </a:xfrm>
          <a:prstGeom prst="rect">
            <a:avLst/>
          </a:prstGeom>
          <a:noFill/>
          <a:ln w="3175">
            <a:noFill/>
          </a:ln>
        </p:spPr>
        <p:txBody>
          <a:bodyPr wrap="square" rtlCol="0">
            <a:spAutoFit/>
          </a:bodyPr>
          <a:lstStyle/>
          <a:p>
            <a:pPr algn="ctr"/>
            <a:r>
              <a:rPr lang="de-DE" sz="6000" b="1" dirty="0" smtClean="0">
                <a:latin typeface="Calibri" pitchFamily="34" charset="0"/>
              </a:rPr>
              <a:t>?</a:t>
            </a:r>
            <a:endParaRPr lang="de-DE" sz="6000" b="1" dirty="0">
              <a:latin typeface="Calibri" pitchFamily="34" charset="0"/>
            </a:endParaRPr>
          </a:p>
        </p:txBody>
      </p:sp>
      <p:sp>
        <p:nvSpPr>
          <p:cNvPr id="16" name="Text Box 25"/>
          <p:cNvSpPr txBox="1">
            <a:spLocks noChangeArrowheads="1"/>
          </p:cNvSpPr>
          <p:nvPr/>
        </p:nvSpPr>
        <p:spPr bwMode="auto">
          <a:xfrm>
            <a:off x="1835150" y="5705475"/>
            <a:ext cx="6408738"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de-DE" sz="1000" dirty="0">
                <a:solidFill>
                  <a:schemeClr val="bg2"/>
                </a:solidFill>
                <a:latin typeface="Verdana" pitchFamily="34" charset="0"/>
              </a:rPr>
              <a:t>Prof. Dr. Robert Koch LL.M. (McGill), </a:t>
            </a:r>
            <a:r>
              <a:rPr lang="de-DE" sz="1000" dirty="0" smtClean="0">
                <a:solidFill>
                  <a:schemeClr val="bg2"/>
                </a:solidFill>
                <a:latin typeface="Verdana" pitchFamily="34" charset="0"/>
              </a:rPr>
              <a:t>Institute </a:t>
            </a:r>
            <a:r>
              <a:rPr lang="de-DE" sz="1000" dirty="0" err="1" smtClean="0">
                <a:solidFill>
                  <a:schemeClr val="bg2"/>
                </a:solidFill>
                <a:latin typeface="Verdana" pitchFamily="34" charset="0"/>
              </a:rPr>
              <a:t>of</a:t>
            </a:r>
            <a:r>
              <a:rPr lang="de-DE" sz="1000" dirty="0" smtClean="0">
                <a:solidFill>
                  <a:schemeClr val="bg2"/>
                </a:solidFill>
                <a:latin typeface="Verdana" pitchFamily="34" charset="0"/>
              </a:rPr>
              <a:t> Insurance Law</a:t>
            </a:r>
            <a:endParaRPr lang="de-DE" sz="1000" dirty="0">
              <a:solidFill>
                <a:schemeClr val="bg2"/>
              </a:solidFill>
              <a:latin typeface="Verdana" pitchFamily="34" charset="0"/>
            </a:endParaRPr>
          </a:p>
        </p:txBody>
      </p:sp>
    </p:spTree>
    <p:extLst>
      <p:ext uri="{BB962C8B-B14F-4D97-AF65-F5344CB8AC3E}">
        <p14:creationId xmlns:p14="http://schemas.microsoft.com/office/powerpoint/2010/main" val="29273838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0"/>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41"/>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25" grpId="0"/>
      <p:bldP spid="31" grpId="0"/>
      <p:bldP spid="40" grpId="0" animBg="1"/>
      <p:bldP spid="4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9"/>
          <p:cNvSpPr>
            <a:spLocks noChangeArrowheads="1"/>
          </p:cNvSpPr>
          <p:nvPr/>
        </p:nvSpPr>
        <p:spPr bwMode="auto">
          <a:xfrm>
            <a:off x="395536" y="643790"/>
            <a:ext cx="8223250" cy="518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ts val="0"/>
              </a:spcBef>
              <a:spcAft>
                <a:spcPts val="0"/>
              </a:spcAft>
              <a:tabLst>
                <a:tab pos="441325" algn="l"/>
              </a:tabLst>
              <a:defRPr/>
            </a:pPr>
            <a:endParaRPr lang="en-US" sz="2200" dirty="0" smtClean="0">
              <a:latin typeface="Calibri" pitchFamily="34" charset="0"/>
              <a:cs typeface="Calibri" pitchFamily="34" charset="0"/>
            </a:endParaRPr>
          </a:p>
        </p:txBody>
      </p:sp>
      <p:pic>
        <p:nvPicPr>
          <p:cNvPr id="3075" name="Picture 18" descr="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40650" y="5516563"/>
            <a:ext cx="1222375" cy="1341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22" descr="UHH_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516563"/>
            <a:ext cx="2700338" cy="1085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43" name="Rectangle 23"/>
          <p:cNvSpPr>
            <a:spLocks noChangeArrowheads="1"/>
          </p:cNvSpPr>
          <p:nvPr/>
        </p:nvSpPr>
        <p:spPr bwMode="auto">
          <a:xfrm>
            <a:off x="755650" y="1987550"/>
            <a:ext cx="7848600" cy="3025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defRPr/>
            </a:pPr>
            <a:endParaRPr lang="de-DE" dirty="0">
              <a:solidFill>
                <a:schemeClr val="tx2"/>
              </a:solidFill>
              <a:latin typeface="+mj-lt"/>
              <a:ea typeface="Times New Roman" pitchFamily="18" charset="0"/>
              <a:cs typeface="Arial" charset="0"/>
            </a:endParaRPr>
          </a:p>
        </p:txBody>
      </p:sp>
      <p:sp>
        <p:nvSpPr>
          <p:cNvPr id="3079" name="Line 24"/>
          <p:cNvSpPr>
            <a:spLocks noChangeShapeType="1"/>
          </p:cNvSpPr>
          <p:nvPr/>
        </p:nvSpPr>
        <p:spPr bwMode="auto">
          <a:xfrm>
            <a:off x="0" y="5589588"/>
            <a:ext cx="9144000" cy="0"/>
          </a:xfrm>
          <a:prstGeom prst="line">
            <a:avLst/>
          </a:prstGeom>
          <a:noFill/>
          <a:ln w="9525">
            <a:solidFill>
              <a:srgbClr val="C2CFE7"/>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dirty="0"/>
          </a:p>
        </p:txBody>
      </p:sp>
      <p:sp>
        <p:nvSpPr>
          <p:cNvPr id="5" name="Rechteck 4"/>
          <p:cNvSpPr/>
          <p:nvPr/>
        </p:nvSpPr>
        <p:spPr>
          <a:xfrm>
            <a:off x="395536" y="148570"/>
            <a:ext cx="6102350" cy="338554"/>
          </a:xfrm>
          <a:prstGeom prst="rect">
            <a:avLst/>
          </a:prstGeom>
        </p:spPr>
        <p:txBody>
          <a:bodyPr wrap="square">
            <a:spAutoFit/>
          </a:bodyPr>
          <a:lstStyle/>
          <a:p>
            <a:r>
              <a:rPr lang="en-US" sz="1600" b="1" dirty="0" smtClean="0">
                <a:latin typeface="+mj-lt"/>
              </a:rPr>
              <a:t>AILA 2013 Working </a:t>
            </a:r>
            <a:r>
              <a:rPr lang="en-US" sz="1600" b="1" dirty="0">
                <a:latin typeface="+mj-lt"/>
              </a:rPr>
              <a:t>Party „Marine Insurance“</a:t>
            </a:r>
            <a:endParaRPr lang="de-DE" sz="1600" b="1" dirty="0">
              <a:latin typeface="+mj-lt"/>
            </a:endParaRPr>
          </a:p>
        </p:txBody>
      </p:sp>
      <p:sp>
        <p:nvSpPr>
          <p:cNvPr id="2" name="Textfeld 1"/>
          <p:cNvSpPr txBox="1"/>
          <p:nvPr/>
        </p:nvSpPr>
        <p:spPr>
          <a:xfrm>
            <a:off x="539553" y="548680"/>
            <a:ext cx="8208912" cy="5786199"/>
          </a:xfrm>
          <a:prstGeom prst="rect">
            <a:avLst/>
          </a:prstGeom>
          <a:noFill/>
        </p:spPr>
        <p:txBody>
          <a:bodyPr wrap="square" rtlCol="0">
            <a:spAutoFit/>
          </a:bodyPr>
          <a:lstStyle/>
          <a:p>
            <a:pPr>
              <a:spcAft>
                <a:spcPts val="1200"/>
              </a:spcAft>
              <a:tabLst>
                <a:tab pos="361950" algn="l"/>
              </a:tabLst>
            </a:pPr>
            <a:r>
              <a:rPr lang="en-US" b="1" dirty="0" smtClean="0">
                <a:latin typeface="Calibri" pitchFamily="34" charset="0"/>
              </a:rPr>
              <a:t>1. 	Does </a:t>
            </a:r>
            <a:r>
              <a:rPr lang="en-US" b="1" dirty="0">
                <a:latin typeface="Calibri" pitchFamily="34" charset="0"/>
              </a:rPr>
              <a:t>German law </a:t>
            </a:r>
            <a:r>
              <a:rPr lang="en-US" b="1" dirty="0" err="1">
                <a:latin typeface="Calibri" pitchFamily="34" charset="0"/>
              </a:rPr>
              <a:t>recognise</a:t>
            </a:r>
            <a:r>
              <a:rPr lang="en-US" b="1" dirty="0">
                <a:latin typeface="Calibri" pitchFamily="34" charset="0"/>
              </a:rPr>
              <a:t> the right of subrogation?</a:t>
            </a:r>
          </a:p>
          <a:p>
            <a:pPr marL="803275" indent="-441325">
              <a:spcAft>
                <a:spcPts val="1200"/>
              </a:spcAft>
              <a:buFont typeface="Wingdings" pitchFamily="2" charset="2"/>
              <a:buChar char="Ø"/>
            </a:pPr>
            <a:r>
              <a:rPr lang="en-US" dirty="0" smtClean="0">
                <a:latin typeface="Calibri" pitchFamily="34" charset="0"/>
              </a:rPr>
              <a:t>Insurer </a:t>
            </a:r>
            <a:r>
              <a:rPr lang="en-US" dirty="0">
                <a:latin typeface="Calibri" pitchFamily="34" charset="0"/>
              </a:rPr>
              <a:t>'s right of subrogation is laid down in </a:t>
            </a:r>
            <a:r>
              <a:rPr lang="en-US" b="1" dirty="0" smtClean="0">
                <a:latin typeface="Calibri" pitchFamily="34" charset="0"/>
              </a:rPr>
              <a:t>sect. 86 </a:t>
            </a:r>
            <a:r>
              <a:rPr lang="en-US" b="1" dirty="0" err="1" smtClean="0">
                <a:latin typeface="Calibri" pitchFamily="34" charset="0"/>
              </a:rPr>
              <a:t>para</a:t>
            </a:r>
            <a:r>
              <a:rPr lang="en-US" b="1" dirty="0" smtClean="0">
                <a:latin typeface="Calibri" pitchFamily="34" charset="0"/>
              </a:rPr>
              <a:t>. 1 Insurance Contract Act (ICA) </a:t>
            </a:r>
            <a:r>
              <a:rPr lang="en-US" dirty="0" smtClean="0">
                <a:latin typeface="Calibri" pitchFamily="34" charset="0"/>
              </a:rPr>
              <a:t>which reads:</a:t>
            </a:r>
          </a:p>
          <a:p>
            <a:pPr marL="361950" defTabSz="803275">
              <a:spcAft>
                <a:spcPts val="1200"/>
              </a:spcAft>
            </a:pPr>
            <a:r>
              <a:rPr lang="en-US" sz="2200" dirty="0">
                <a:latin typeface="Calibri" pitchFamily="34" charset="0"/>
              </a:rPr>
              <a:t>	</a:t>
            </a:r>
            <a:r>
              <a:rPr lang="en-US" sz="2200" baseline="30000" dirty="0" smtClean="0">
                <a:latin typeface="Calibri" pitchFamily="34" charset="0"/>
              </a:rPr>
              <a:t>1</a:t>
            </a:r>
            <a:r>
              <a:rPr lang="en-US" sz="2200" dirty="0" smtClean="0">
                <a:latin typeface="Calibri" pitchFamily="34" charset="0"/>
              </a:rPr>
              <a:t>If </a:t>
            </a:r>
            <a:r>
              <a:rPr lang="en-US" sz="2200" dirty="0">
                <a:latin typeface="Calibri" pitchFamily="34" charset="0"/>
              </a:rPr>
              <a:t>the </a:t>
            </a:r>
            <a:r>
              <a:rPr lang="en-US" sz="2200" dirty="0" smtClean="0">
                <a:latin typeface="Calibri" pitchFamily="34" charset="0"/>
              </a:rPr>
              <a:t>insured is </a:t>
            </a:r>
            <a:r>
              <a:rPr lang="en-US" sz="2200" dirty="0">
                <a:latin typeface="Calibri" pitchFamily="34" charset="0"/>
              </a:rPr>
              <a:t>entitled to claim damages from a third </a:t>
            </a:r>
            <a:r>
              <a:rPr lang="en-US" sz="2200" dirty="0" smtClean="0">
                <a:latin typeface="Calibri" pitchFamily="34" charset="0"/>
              </a:rPr>
              <a:t>party</a:t>
            </a:r>
            <a:r>
              <a:rPr lang="en-US" sz="2200" dirty="0">
                <a:latin typeface="Calibri" pitchFamily="34" charset="0"/>
              </a:rPr>
              <a:t>, </a:t>
            </a:r>
            <a:r>
              <a:rPr lang="en-US" sz="2200" dirty="0" smtClean="0">
                <a:latin typeface="Calibri" pitchFamily="34" charset="0"/>
              </a:rPr>
              <a:t>	this </a:t>
            </a:r>
            <a:r>
              <a:rPr lang="en-US" sz="2200" dirty="0">
                <a:latin typeface="Calibri" pitchFamily="34" charset="0"/>
              </a:rPr>
              <a:t>claim </a:t>
            </a:r>
            <a:r>
              <a:rPr lang="en-US" sz="2200" b="1" dirty="0">
                <a:latin typeface="Calibri" pitchFamily="34" charset="0"/>
              </a:rPr>
              <a:t>shall be assigned to the insurer</a:t>
            </a:r>
            <a:r>
              <a:rPr lang="en-US" sz="2200" dirty="0">
                <a:latin typeface="Calibri" pitchFamily="34" charset="0"/>
              </a:rPr>
              <a:t> insofar as </a:t>
            </a:r>
            <a:r>
              <a:rPr lang="en-US" sz="2200" dirty="0" smtClean="0">
                <a:latin typeface="Calibri" pitchFamily="34" charset="0"/>
              </a:rPr>
              <a:t>the insurer 	compensates </a:t>
            </a:r>
            <a:r>
              <a:rPr lang="en-US" sz="2200" dirty="0">
                <a:latin typeface="Calibri" pitchFamily="34" charset="0"/>
              </a:rPr>
              <a:t>for the loss. </a:t>
            </a:r>
            <a:r>
              <a:rPr lang="en-US" sz="2200" baseline="30000" dirty="0" smtClean="0">
                <a:latin typeface="Calibri" pitchFamily="34" charset="0"/>
              </a:rPr>
              <a:t>2</a:t>
            </a:r>
            <a:r>
              <a:rPr lang="en-US" sz="2200" dirty="0" smtClean="0">
                <a:latin typeface="Calibri" pitchFamily="34" charset="0"/>
              </a:rPr>
              <a:t>The </a:t>
            </a:r>
            <a:r>
              <a:rPr lang="en-US" sz="2200" dirty="0">
                <a:latin typeface="Calibri" pitchFamily="34" charset="0"/>
              </a:rPr>
              <a:t>claim may not </a:t>
            </a:r>
            <a:r>
              <a:rPr lang="en-US" sz="2200" dirty="0" smtClean="0">
                <a:latin typeface="Calibri" pitchFamily="34" charset="0"/>
              </a:rPr>
              <a:t>be assigned to 	the </a:t>
            </a:r>
            <a:r>
              <a:rPr lang="en-US" sz="2200" dirty="0">
                <a:latin typeface="Calibri" pitchFamily="34" charset="0"/>
              </a:rPr>
              <a:t>detriment of the </a:t>
            </a:r>
            <a:r>
              <a:rPr lang="en-US" sz="2200" dirty="0" smtClean="0">
                <a:latin typeface="Calibri" pitchFamily="34" charset="0"/>
              </a:rPr>
              <a:t>insured.</a:t>
            </a:r>
          </a:p>
          <a:p>
            <a:pPr marL="803275" indent="-441325">
              <a:spcAft>
                <a:spcPts val="1200"/>
              </a:spcAft>
              <a:buFont typeface="Wingdings" pitchFamily="2" charset="2"/>
              <a:buChar char="Ø"/>
              <a:tabLst>
                <a:tab pos="361950" algn="l"/>
              </a:tabLst>
            </a:pPr>
            <a:r>
              <a:rPr lang="en-US" dirty="0" smtClean="0">
                <a:latin typeface="Calibri" pitchFamily="34" charset="0"/>
              </a:rPr>
              <a:t>Right </a:t>
            </a:r>
            <a:r>
              <a:rPr lang="en-US" dirty="0">
                <a:latin typeface="Calibri" pitchFamily="34" charset="0"/>
              </a:rPr>
              <a:t>of subrogation arises automatically, </a:t>
            </a:r>
            <a:r>
              <a:rPr lang="en-US" b="1" dirty="0">
                <a:latin typeface="Calibri" pitchFamily="34" charset="0"/>
              </a:rPr>
              <a:t>by operation of </a:t>
            </a:r>
            <a:r>
              <a:rPr lang="en-US" b="1" dirty="0" smtClean="0">
                <a:latin typeface="Calibri" pitchFamily="34" charset="0"/>
              </a:rPr>
              <a:t>law</a:t>
            </a:r>
            <a:r>
              <a:rPr lang="en-US" dirty="0" smtClean="0">
                <a:latin typeface="Calibri" pitchFamily="34" charset="0"/>
              </a:rPr>
              <a:t>, </a:t>
            </a:r>
            <a:r>
              <a:rPr lang="en-US" dirty="0">
                <a:latin typeface="Calibri" pitchFamily="34" charset="0"/>
              </a:rPr>
              <a:t>no need for any formal transfer of </a:t>
            </a:r>
            <a:r>
              <a:rPr lang="en-US" dirty="0" smtClean="0">
                <a:latin typeface="Calibri" pitchFamily="34" charset="0"/>
              </a:rPr>
              <a:t>rights.</a:t>
            </a:r>
          </a:p>
          <a:p>
            <a:pPr marL="803275" indent="-441325">
              <a:buFont typeface="Wingdings" pitchFamily="2" charset="2"/>
              <a:buChar char="Ø"/>
              <a:tabLst>
                <a:tab pos="361950" algn="l"/>
              </a:tabLst>
            </a:pPr>
            <a:r>
              <a:rPr lang="en-US" dirty="0">
                <a:latin typeface="Calibri" pitchFamily="34" charset="0"/>
              </a:rPr>
              <a:t>I</a:t>
            </a:r>
            <a:r>
              <a:rPr lang="en-US" dirty="0" smtClean="0">
                <a:latin typeface="Calibri" pitchFamily="34" charset="0"/>
              </a:rPr>
              <a:t>nsurance </a:t>
            </a:r>
            <a:r>
              <a:rPr lang="en-US" dirty="0">
                <a:latin typeface="Calibri" pitchFamily="34" charset="0"/>
              </a:rPr>
              <a:t>contract </a:t>
            </a:r>
            <a:r>
              <a:rPr lang="en-US" dirty="0" smtClean="0">
                <a:latin typeface="Calibri" pitchFamily="34" charset="0"/>
              </a:rPr>
              <a:t>must be a </a:t>
            </a:r>
            <a:r>
              <a:rPr lang="en-US" b="1" dirty="0">
                <a:latin typeface="Calibri" pitchFamily="34" charset="0"/>
              </a:rPr>
              <a:t>contract of </a:t>
            </a:r>
            <a:r>
              <a:rPr lang="en-US" b="1" dirty="0" smtClean="0">
                <a:latin typeface="Calibri" pitchFamily="34" charset="0"/>
              </a:rPr>
              <a:t>indemnity </a:t>
            </a:r>
            <a:r>
              <a:rPr lang="en-US" dirty="0" smtClean="0">
                <a:latin typeface="Calibri" pitchFamily="34" charset="0"/>
              </a:rPr>
              <a:t>(not </a:t>
            </a:r>
            <a:r>
              <a:rPr lang="en-US" dirty="0">
                <a:latin typeface="Calibri" pitchFamily="34" charset="0"/>
              </a:rPr>
              <a:t>a so-called </a:t>
            </a:r>
            <a:r>
              <a:rPr lang="en-US" dirty="0" smtClean="0">
                <a:latin typeface="Calibri" pitchFamily="34" charset="0"/>
              </a:rPr>
              <a:t>sum-insurance).</a:t>
            </a:r>
            <a:endParaRPr lang="en-US" dirty="0">
              <a:latin typeface="Calibri" pitchFamily="34" charset="0"/>
            </a:endParaRPr>
          </a:p>
          <a:p>
            <a:pPr marL="803275" indent="-441325">
              <a:buFont typeface="Wingdings" pitchFamily="2" charset="2"/>
              <a:buChar char="Ø"/>
              <a:tabLst>
                <a:tab pos="361950" algn="l"/>
              </a:tabLst>
            </a:pPr>
            <a:endParaRPr lang="en-US" sz="2200" dirty="0" smtClean="0">
              <a:latin typeface="Calibri" pitchFamily="34" charset="0"/>
            </a:endParaRPr>
          </a:p>
          <a:p>
            <a:pPr>
              <a:tabLst>
                <a:tab pos="361950" algn="l"/>
              </a:tabLst>
            </a:pPr>
            <a:endParaRPr lang="en-US" sz="2200" dirty="0">
              <a:latin typeface="Calibri" pitchFamily="34" charset="0"/>
            </a:endParaRPr>
          </a:p>
          <a:p>
            <a:pPr>
              <a:tabLst>
                <a:tab pos="361950" algn="l"/>
              </a:tabLst>
            </a:pPr>
            <a:endParaRPr lang="en-US" sz="2200" dirty="0" smtClean="0">
              <a:latin typeface="Calibri" pitchFamily="34" charset="0"/>
            </a:endParaRPr>
          </a:p>
        </p:txBody>
      </p:sp>
      <p:sp>
        <p:nvSpPr>
          <p:cNvPr id="11" name="Text Box 25"/>
          <p:cNvSpPr txBox="1">
            <a:spLocks noChangeArrowheads="1"/>
          </p:cNvSpPr>
          <p:nvPr/>
        </p:nvSpPr>
        <p:spPr bwMode="auto">
          <a:xfrm>
            <a:off x="1835150" y="5705475"/>
            <a:ext cx="6408738"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de-DE" sz="1000" dirty="0">
                <a:solidFill>
                  <a:schemeClr val="bg2"/>
                </a:solidFill>
                <a:latin typeface="Verdana" pitchFamily="34" charset="0"/>
              </a:rPr>
              <a:t>Prof. Dr. Robert Koch LL.M. (McGill), </a:t>
            </a:r>
            <a:r>
              <a:rPr lang="de-DE" sz="1000" dirty="0" smtClean="0">
                <a:solidFill>
                  <a:schemeClr val="bg2"/>
                </a:solidFill>
                <a:latin typeface="Verdana" pitchFamily="34" charset="0"/>
              </a:rPr>
              <a:t>Institute </a:t>
            </a:r>
            <a:r>
              <a:rPr lang="de-DE" sz="1000" dirty="0" err="1" smtClean="0">
                <a:solidFill>
                  <a:schemeClr val="bg2"/>
                </a:solidFill>
                <a:latin typeface="Verdana" pitchFamily="34" charset="0"/>
              </a:rPr>
              <a:t>of</a:t>
            </a:r>
            <a:r>
              <a:rPr lang="de-DE" sz="1000" dirty="0" smtClean="0">
                <a:solidFill>
                  <a:schemeClr val="bg2"/>
                </a:solidFill>
                <a:latin typeface="Verdana" pitchFamily="34" charset="0"/>
              </a:rPr>
              <a:t> Insurance Law</a:t>
            </a:r>
            <a:endParaRPr lang="de-DE" sz="1000" dirty="0">
              <a:solidFill>
                <a:schemeClr val="bg2"/>
              </a:solidFill>
              <a:latin typeface="Verdana" pitchFamily="34" charset="0"/>
            </a:endParaRPr>
          </a:p>
        </p:txBody>
      </p:sp>
    </p:spTree>
    <p:extLst>
      <p:ext uri="{BB962C8B-B14F-4D97-AF65-F5344CB8AC3E}">
        <p14:creationId xmlns:p14="http://schemas.microsoft.com/office/powerpoint/2010/main" val="92246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9"/>
          <p:cNvSpPr>
            <a:spLocks noChangeArrowheads="1"/>
          </p:cNvSpPr>
          <p:nvPr/>
        </p:nvSpPr>
        <p:spPr bwMode="auto">
          <a:xfrm>
            <a:off x="381000" y="260648"/>
            <a:ext cx="8223250" cy="518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ts val="0"/>
              </a:spcBef>
              <a:spcAft>
                <a:spcPts val="0"/>
              </a:spcAft>
              <a:tabLst>
                <a:tab pos="441325" algn="l"/>
              </a:tabLst>
              <a:defRPr/>
            </a:pPr>
            <a:endParaRPr lang="en-US" sz="2200" dirty="0" smtClean="0">
              <a:latin typeface="Calibri" pitchFamily="34" charset="0"/>
              <a:cs typeface="Calibri" pitchFamily="34" charset="0"/>
            </a:endParaRPr>
          </a:p>
        </p:txBody>
      </p:sp>
      <p:pic>
        <p:nvPicPr>
          <p:cNvPr id="3075" name="Picture 18" descr="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40650" y="5516563"/>
            <a:ext cx="1222375" cy="1341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22" descr="UHH_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516563"/>
            <a:ext cx="2700338" cy="1085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43" name="Rectangle 23"/>
          <p:cNvSpPr>
            <a:spLocks noChangeArrowheads="1"/>
          </p:cNvSpPr>
          <p:nvPr/>
        </p:nvSpPr>
        <p:spPr bwMode="auto">
          <a:xfrm>
            <a:off x="755650" y="1987550"/>
            <a:ext cx="7848600" cy="3025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defRPr/>
            </a:pPr>
            <a:endParaRPr lang="de-DE" dirty="0">
              <a:solidFill>
                <a:schemeClr val="tx2"/>
              </a:solidFill>
              <a:latin typeface="+mj-lt"/>
              <a:ea typeface="Times New Roman" pitchFamily="18" charset="0"/>
              <a:cs typeface="Arial" charset="0"/>
            </a:endParaRPr>
          </a:p>
        </p:txBody>
      </p:sp>
      <p:sp>
        <p:nvSpPr>
          <p:cNvPr id="3079" name="Line 24"/>
          <p:cNvSpPr>
            <a:spLocks noChangeShapeType="1"/>
          </p:cNvSpPr>
          <p:nvPr/>
        </p:nvSpPr>
        <p:spPr bwMode="auto">
          <a:xfrm>
            <a:off x="0" y="5589588"/>
            <a:ext cx="9144000" cy="0"/>
          </a:xfrm>
          <a:prstGeom prst="line">
            <a:avLst/>
          </a:prstGeom>
          <a:noFill/>
          <a:ln w="9525">
            <a:solidFill>
              <a:srgbClr val="C2CFE7"/>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dirty="0"/>
          </a:p>
        </p:txBody>
      </p:sp>
      <p:sp>
        <p:nvSpPr>
          <p:cNvPr id="5" name="Rechteck 4"/>
          <p:cNvSpPr/>
          <p:nvPr/>
        </p:nvSpPr>
        <p:spPr>
          <a:xfrm>
            <a:off x="395536" y="148570"/>
            <a:ext cx="6102350" cy="338554"/>
          </a:xfrm>
          <a:prstGeom prst="rect">
            <a:avLst/>
          </a:prstGeom>
        </p:spPr>
        <p:txBody>
          <a:bodyPr wrap="square">
            <a:spAutoFit/>
          </a:bodyPr>
          <a:lstStyle/>
          <a:p>
            <a:r>
              <a:rPr lang="en-US" sz="1600" b="1" dirty="0" smtClean="0">
                <a:latin typeface="+mj-lt"/>
              </a:rPr>
              <a:t>AILA 2013 Working </a:t>
            </a:r>
            <a:r>
              <a:rPr lang="en-US" sz="1600" b="1" dirty="0">
                <a:latin typeface="+mj-lt"/>
              </a:rPr>
              <a:t>Party „Marine Insurance“</a:t>
            </a:r>
            <a:endParaRPr lang="de-DE" sz="1600" b="1" dirty="0">
              <a:latin typeface="+mj-lt"/>
            </a:endParaRPr>
          </a:p>
        </p:txBody>
      </p:sp>
      <p:sp>
        <p:nvSpPr>
          <p:cNvPr id="2" name="Textfeld 1"/>
          <p:cNvSpPr txBox="1"/>
          <p:nvPr/>
        </p:nvSpPr>
        <p:spPr>
          <a:xfrm>
            <a:off x="539552" y="517803"/>
            <a:ext cx="7596187" cy="5247590"/>
          </a:xfrm>
          <a:prstGeom prst="rect">
            <a:avLst/>
          </a:prstGeom>
          <a:noFill/>
        </p:spPr>
        <p:txBody>
          <a:bodyPr wrap="square" rtlCol="0">
            <a:spAutoFit/>
          </a:bodyPr>
          <a:lstStyle/>
          <a:p>
            <a:pPr defTabSz="361950">
              <a:spcAft>
                <a:spcPts val="1200"/>
              </a:spcAft>
            </a:pPr>
            <a:r>
              <a:rPr lang="en-US" b="1" dirty="0" smtClean="0">
                <a:latin typeface="Calibri" pitchFamily="34" charset="0"/>
              </a:rPr>
              <a:t>2.	What </a:t>
            </a:r>
            <a:r>
              <a:rPr lang="en-US" b="1" dirty="0">
                <a:latin typeface="Calibri" pitchFamily="34" charset="0"/>
              </a:rPr>
              <a:t>is the extent of the insurer's right</a:t>
            </a:r>
            <a:r>
              <a:rPr lang="en-US" b="1" dirty="0" smtClean="0">
                <a:latin typeface="Calibri" pitchFamily="34" charset="0"/>
              </a:rPr>
              <a:t>? (1)</a:t>
            </a:r>
          </a:p>
          <a:p>
            <a:pPr marL="803275" indent="-441325">
              <a:spcAft>
                <a:spcPts val="1200"/>
              </a:spcAft>
              <a:buFont typeface="Wingdings" pitchFamily="2" charset="2"/>
              <a:buChar char="Ø"/>
            </a:pPr>
            <a:r>
              <a:rPr lang="en-US" b="1" dirty="0">
                <a:latin typeface="Calibri" pitchFamily="34" charset="0"/>
              </a:rPr>
              <a:t>S</a:t>
            </a:r>
            <a:r>
              <a:rPr lang="en-US" b="1" dirty="0" smtClean="0">
                <a:latin typeface="Calibri" pitchFamily="34" charset="0"/>
              </a:rPr>
              <a:t>ect</a:t>
            </a:r>
            <a:r>
              <a:rPr lang="en-US" b="1" dirty="0">
                <a:latin typeface="Calibri" pitchFamily="34" charset="0"/>
              </a:rPr>
              <a:t>. 86 </a:t>
            </a:r>
            <a:r>
              <a:rPr lang="en-US" b="1" dirty="0" err="1">
                <a:latin typeface="Calibri" pitchFamily="34" charset="0"/>
              </a:rPr>
              <a:t>para</a:t>
            </a:r>
            <a:r>
              <a:rPr lang="en-US" b="1" dirty="0">
                <a:latin typeface="Calibri" pitchFamily="34" charset="0"/>
              </a:rPr>
              <a:t>. 1 </a:t>
            </a:r>
            <a:r>
              <a:rPr lang="en-US" b="1" dirty="0" smtClean="0">
                <a:latin typeface="Calibri" pitchFamily="34" charset="0"/>
              </a:rPr>
              <a:t>s. 1 ICA:</a:t>
            </a:r>
            <a:endParaRPr lang="en-US" dirty="0">
              <a:latin typeface="Calibri" pitchFamily="34" charset="0"/>
            </a:endParaRPr>
          </a:p>
          <a:p>
            <a:pPr marL="361950" defTabSz="803275">
              <a:spcAft>
                <a:spcPts val="1200"/>
              </a:spcAft>
            </a:pPr>
            <a:r>
              <a:rPr lang="en-US" sz="2200" dirty="0">
                <a:latin typeface="Calibri" pitchFamily="34" charset="0"/>
              </a:rPr>
              <a:t>	</a:t>
            </a:r>
            <a:r>
              <a:rPr lang="en-US" sz="2200" dirty="0" smtClean="0">
                <a:latin typeface="Calibri" pitchFamily="34" charset="0"/>
              </a:rPr>
              <a:t>If </a:t>
            </a:r>
            <a:r>
              <a:rPr lang="en-US" sz="2200" dirty="0">
                <a:latin typeface="Calibri" pitchFamily="34" charset="0"/>
              </a:rPr>
              <a:t>the insured is entitled to claim damages from a third </a:t>
            </a:r>
            <a:r>
              <a:rPr lang="en-US" sz="2200" dirty="0" smtClean="0">
                <a:latin typeface="Calibri" pitchFamily="34" charset="0"/>
              </a:rPr>
              <a:t>	party</a:t>
            </a:r>
            <a:r>
              <a:rPr lang="en-US" sz="2200" dirty="0">
                <a:latin typeface="Calibri" pitchFamily="34" charset="0"/>
              </a:rPr>
              <a:t>, 	this claim shall be assigned to the insurer </a:t>
            </a:r>
            <a:r>
              <a:rPr lang="en-US" sz="2200" b="1" dirty="0">
                <a:latin typeface="Calibri" pitchFamily="34" charset="0"/>
              </a:rPr>
              <a:t>insofar </a:t>
            </a:r>
            <a:r>
              <a:rPr lang="en-US" sz="2200" b="1" dirty="0" smtClean="0">
                <a:latin typeface="Calibri" pitchFamily="34" charset="0"/>
              </a:rPr>
              <a:t>	as the </a:t>
            </a:r>
            <a:r>
              <a:rPr lang="en-US" sz="2200" b="1" dirty="0">
                <a:latin typeface="Calibri" pitchFamily="34" charset="0"/>
              </a:rPr>
              <a:t>insurer </a:t>
            </a:r>
            <a:r>
              <a:rPr lang="en-US" sz="2200" b="1" dirty="0" smtClean="0">
                <a:latin typeface="Calibri" pitchFamily="34" charset="0"/>
              </a:rPr>
              <a:t>compensates </a:t>
            </a:r>
            <a:r>
              <a:rPr lang="en-US" sz="2200" b="1" dirty="0">
                <a:latin typeface="Calibri" pitchFamily="34" charset="0"/>
              </a:rPr>
              <a:t>for the loss</a:t>
            </a:r>
            <a:r>
              <a:rPr lang="en-US" sz="2200" dirty="0">
                <a:latin typeface="Calibri" pitchFamily="34" charset="0"/>
              </a:rPr>
              <a:t>. </a:t>
            </a:r>
          </a:p>
          <a:p>
            <a:pPr marL="803275" indent="-441325">
              <a:spcBef>
                <a:spcPts val="600"/>
              </a:spcBef>
              <a:buFont typeface="Wingdings" pitchFamily="2" charset="2"/>
              <a:buChar char="Ø"/>
              <a:tabLst>
                <a:tab pos="536575" algn="l"/>
              </a:tabLst>
            </a:pPr>
            <a:r>
              <a:rPr lang="en-US" dirty="0" smtClean="0">
                <a:latin typeface="Calibri" pitchFamily="34" charset="0"/>
              </a:rPr>
              <a:t>Transfer </a:t>
            </a:r>
            <a:r>
              <a:rPr lang="en-US" dirty="0">
                <a:latin typeface="Calibri" pitchFamily="34" charset="0"/>
              </a:rPr>
              <a:t>of the claim takes place only and as far as the </a:t>
            </a:r>
            <a:r>
              <a:rPr lang="en-US" dirty="0" smtClean="0">
                <a:latin typeface="Calibri" pitchFamily="34" charset="0"/>
              </a:rPr>
              <a:t>insurer </a:t>
            </a:r>
            <a:r>
              <a:rPr lang="en-US" dirty="0">
                <a:latin typeface="Calibri" pitchFamily="34" charset="0"/>
              </a:rPr>
              <a:t>has paid </a:t>
            </a:r>
            <a:r>
              <a:rPr lang="en-US" dirty="0" smtClean="0">
                <a:latin typeface="Calibri" pitchFamily="34" charset="0"/>
              </a:rPr>
              <a:t>compensation </a:t>
            </a:r>
            <a:r>
              <a:rPr lang="en-US" dirty="0">
                <a:latin typeface="Calibri" pitchFamily="34" charset="0"/>
              </a:rPr>
              <a:t>to the </a:t>
            </a:r>
            <a:r>
              <a:rPr lang="en-US" dirty="0" smtClean="0">
                <a:latin typeface="Calibri" pitchFamily="34" charset="0"/>
              </a:rPr>
              <a:t>insured.</a:t>
            </a:r>
          </a:p>
          <a:p>
            <a:pPr marL="803275" indent="-441325">
              <a:spcBef>
                <a:spcPts val="600"/>
              </a:spcBef>
              <a:buFont typeface="Wingdings" pitchFamily="2" charset="2"/>
              <a:buChar char="Ø"/>
              <a:tabLst>
                <a:tab pos="536575" algn="l"/>
              </a:tabLst>
            </a:pPr>
            <a:r>
              <a:rPr lang="en-US" dirty="0" smtClean="0">
                <a:latin typeface="Calibri" pitchFamily="34" charset="0"/>
              </a:rPr>
              <a:t>Subrogation </a:t>
            </a:r>
            <a:r>
              <a:rPr lang="en-US" dirty="0">
                <a:latin typeface="Calibri" pitchFamily="34" charset="0"/>
              </a:rPr>
              <a:t>claim </a:t>
            </a:r>
            <a:r>
              <a:rPr lang="en-US" b="1" dirty="0">
                <a:latin typeface="Calibri" pitchFamily="34" charset="0"/>
              </a:rPr>
              <a:t>includes expenses of the insurer </a:t>
            </a:r>
            <a:r>
              <a:rPr lang="en-US" dirty="0">
                <a:latin typeface="Calibri" pitchFamily="34" charset="0"/>
              </a:rPr>
              <a:t>for expert opinions and similar </a:t>
            </a:r>
            <a:r>
              <a:rPr lang="en-US" dirty="0" smtClean="0">
                <a:latin typeface="Calibri" pitchFamily="34" charset="0"/>
              </a:rPr>
              <a:t>costs.</a:t>
            </a:r>
          </a:p>
          <a:p>
            <a:pPr marL="803275" indent="-441325">
              <a:spcBef>
                <a:spcPts val="600"/>
              </a:spcBef>
              <a:buFont typeface="Wingdings" pitchFamily="2" charset="2"/>
              <a:buChar char="Ø"/>
              <a:tabLst>
                <a:tab pos="536575" algn="l"/>
              </a:tabLst>
            </a:pPr>
            <a:r>
              <a:rPr lang="en-US" dirty="0" smtClean="0">
                <a:latin typeface="Calibri" pitchFamily="34" charset="0"/>
              </a:rPr>
              <a:t>Subrogated </a:t>
            </a:r>
            <a:r>
              <a:rPr lang="en-US" dirty="0">
                <a:latin typeface="Calibri" pitchFamily="34" charset="0"/>
              </a:rPr>
              <a:t>claim against the third party is made </a:t>
            </a:r>
            <a:r>
              <a:rPr lang="en-US" b="1" dirty="0">
                <a:latin typeface="Calibri" pitchFamily="34" charset="0"/>
              </a:rPr>
              <a:t>in the </a:t>
            </a:r>
            <a:r>
              <a:rPr lang="de-DE" b="1" dirty="0" err="1">
                <a:latin typeface="Calibri" pitchFamily="34" charset="0"/>
              </a:rPr>
              <a:t>name</a:t>
            </a:r>
            <a:r>
              <a:rPr lang="de-DE" b="1" dirty="0">
                <a:latin typeface="Calibri" pitchFamily="34" charset="0"/>
              </a:rPr>
              <a:t> of the </a:t>
            </a:r>
            <a:r>
              <a:rPr lang="de-DE" b="1" dirty="0" err="1" smtClean="0">
                <a:latin typeface="Calibri" pitchFamily="34" charset="0"/>
              </a:rPr>
              <a:t>insurer</a:t>
            </a:r>
            <a:r>
              <a:rPr lang="de-DE" dirty="0" smtClean="0">
                <a:latin typeface="Calibri" pitchFamily="34" charset="0"/>
              </a:rPr>
              <a:t>.</a:t>
            </a:r>
            <a:endParaRPr lang="en-US" dirty="0">
              <a:latin typeface="Calibri" pitchFamily="34" charset="0"/>
            </a:endParaRPr>
          </a:p>
          <a:p>
            <a:endParaRPr lang="en-US" sz="1600" dirty="0">
              <a:latin typeface="Calibri" pitchFamily="34" charset="0"/>
            </a:endParaRPr>
          </a:p>
          <a:p>
            <a:endParaRPr lang="de-DE" sz="1600" dirty="0">
              <a:latin typeface="Calibri" pitchFamily="34" charset="0"/>
            </a:endParaRPr>
          </a:p>
        </p:txBody>
      </p:sp>
      <p:sp>
        <p:nvSpPr>
          <p:cNvPr id="11" name="Text Box 25"/>
          <p:cNvSpPr txBox="1">
            <a:spLocks noChangeArrowheads="1"/>
          </p:cNvSpPr>
          <p:nvPr/>
        </p:nvSpPr>
        <p:spPr bwMode="auto">
          <a:xfrm>
            <a:off x="1835150" y="5705475"/>
            <a:ext cx="6408738"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de-DE" sz="1000" dirty="0">
                <a:solidFill>
                  <a:schemeClr val="bg2"/>
                </a:solidFill>
                <a:latin typeface="Verdana" pitchFamily="34" charset="0"/>
              </a:rPr>
              <a:t>Prof. Dr. Robert Koch LL.M. (McGill), </a:t>
            </a:r>
            <a:r>
              <a:rPr lang="de-DE" sz="1000" dirty="0" smtClean="0">
                <a:solidFill>
                  <a:schemeClr val="bg2"/>
                </a:solidFill>
                <a:latin typeface="Verdana" pitchFamily="34" charset="0"/>
              </a:rPr>
              <a:t>Institute </a:t>
            </a:r>
            <a:r>
              <a:rPr lang="de-DE" sz="1000" dirty="0" err="1" smtClean="0">
                <a:solidFill>
                  <a:schemeClr val="bg2"/>
                </a:solidFill>
                <a:latin typeface="Verdana" pitchFamily="34" charset="0"/>
              </a:rPr>
              <a:t>of</a:t>
            </a:r>
            <a:r>
              <a:rPr lang="de-DE" sz="1000" dirty="0" smtClean="0">
                <a:solidFill>
                  <a:schemeClr val="bg2"/>
                </a:solidFill>
                <a:latin typeface="Verdana" pitchFamily="34" charset="0"/>
              </a:rPr>
              <a:t> Insurance Law</a:t>
            </a:r>
            <a:endParaRPr lang="de-DE" sz="1000" dirty="0">
              <a:solidFill>
                <a:schemeClr val="bg2"/>
              </a:solidFill>
              <a:latin typeface="Verdana" pitchFamily="34" charset="0"/>
            </a:endParaRPr>
          </a:p>
        </p:txBody>
      </p:sp>
    </p:spTree>
    <p:extLst>
      <p:ext uri="{BB962C8B-B14F-4D97-AF65-F5344CB8AC3E}">
        <p14:creationId xmlns:p14="http://schemas.microsoft.com/office/powerpoint/2010/main" val="752823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9"/>
          <p:cNvSpPr>
            <a:spLocks noChangeArrowheads="1"/>
          </p:cNvSpPr>
          <p:nvPr/>
        </p:nvSpPr>
        <p:spPr bwMode="auto">
          <a:xfrm>
            <a:off x="381000" y="260648"/>
            <a:ext cx="8223250" cy="518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ts val="0"/>
              </a:spcBef>
              <a:spcAft>
                <a:spcPts val="0"/>
              </a:spcAft>
              <a:tabLst>
                <a:tab pos="441325" algn="l"/>
              </a:tabLst>
              <a:defRPr/>
            </a:pPr>
            <a:endParaRPr lang="en-US" sz="2200" dirty="0" smtClean="0">
              <a:latin typeface="Calibri" pitchFamily="34" charset="0"/>
              <a:cs typeface="Calibri" pitchFamily="34" charset="0"/>
            </a:endParaRPr>
          </a:p>
        </p:txBody>
      </p:sp>
      <p:pic>
        <p:nvPicPr>
          <p:cNvPr id="3075" name="Picture 18" descr="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40650" y="5516563"/>
            <a:ext cx="1222375" cy="1341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22" descr="UHH_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516563"/>
            <a:ext cx="2700338" cy="1085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43" name="Rectangle 23"/>
          <p:cNvSpPr>
            <a:spLocks noChangeArrowheads="1"/>
          </p:cNvSpPr>
          <p:nvPr/>
        </p:nvSpPr>
        <p:spPr bwMode="auto">
          <a:xfrm>
            <a:off x="755650" y="1987550"/>
            <a:ext cx="7848600" cy="3025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defRPr/>
            </a:pPr>
            <a:endParaRPr lang="de-DE" dirty="0">
              <a:solidFill>
                <a:schemeClr val="tx2"/>
              </a:solidFill>
              <a:latin typeface="+mj-lt"/>
              <a:ea typeface="Times New Roman" pitchFamily="18" charset="0"/>
              <a:cs typeface="Arial" charset="0"/>
            </a:endParaRPr>
          </a:p>
        </p:txBody>
      </p:sp>
      <p:sp>
        <p:nvSpPr>
          <p:cNvPr id="3079" name="Line 24"/>
          <p:cNvSpPr>
            <a:spLocks noChangeShapeType="1"/>
          </p:cNvSpPr>
          <p:nvPr/>
        </p:nvSpPr>
        <p:spPr bwMode="auto">
          <a:xfrm>
            <a:off x="0" y="5589588"/>
            <a:ext cx="9144000" cy="0"/>
          </a:xfrm>
          <a:prstGeom prst="line">
            <a:avLst/>
          </a:prstGeom>
          <a:noFill/>
          <a:ln w="9525">
            <a:solidFill>
              <a:srgbClr val="C2CFE7"/>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dirty="0"/>
          </a:p>
        </p:txBody>
      </p:sp>
      <p:sp>
        <p:nvSpPr>
          <p:cNvPr id="5" name="Rechteck 4"/>
          <p:cNvSpPr/>
          <p:nvPr/>
        </p:nvSpPr>
        <p:spPr>
          <a:xfrm>
            <a:off x="395536" y="148570"/>
            <a:ext cx="6102350" cy="338554"/>
          </a:xfrm>
          <a:prstGeom prst="rect">
            <a:avLst/>
          </a:prstGeom>
        </p:spPr>
        <p:txBody>
          <a:bodyPr wrap="square">
            <a:spAutoFit/>
          </a:bodyPr>
          <a:lstStyle/>
          <a:p>
            <a:r>
              <a:rPr lang="en-US" sz="1600" b="1" dirty="0" smtClean="0">
                <a:latin typeface="+mj-lt"/>
              </a:rPr>
              <a:t>AILA 2013 Working </a:t>
            </a:r>
            <a:r>
              <a:rPr lang="en-US" sz="1600" b="1" dirty="0">
                <a:latin typeface="+mj-lt"/>
              </a:rPr>
              <a:t>Party „Marine Insurance“</a:t>
            </a:r>
            <a:endParaRPr lang="de-DE" sz="1600" b="1" dirty="0">
              <a:latin typeface="+mj-lt"/>
            </a:endParaRPr>
          </a:p>
        </p:txBody>
      </p:sp>
      <p:sp>
        <p:nvSpPr>
          <p:cNvPr id="2" name="Textfeld 1"/>
          <p:cNvSpPr txBox="1"/>
          <p:nvPr/>
        </p:nvSpPr>
        <p:spPr>
          <a:xfrm>
            <a:off x="539552" y="517803"/>
            <a:ext cx="7596187" cy="5539978"/>
          </a:xfrm>
          <a:prstGeom prst="rect">
            <a:avLst/>
          </a:prstGeom>
          <a:noFill/>
        </p:spPr>
        <p:txBody>
          <a:bodyPr wrap="square" rtlCol="0">
            <a:spAutoFit/>
          </a:bodyPr>
          <a:lstStyle/>
          <a:p>
            <a:pPr defTabSz="361950">
              <a:spcAft>
                <a:spcPts val="1200"/>
              </a:spcAft>
            </a:pPr>
            <a:r>
              <a:rPr lang="en-US" b="1" dirty="0" smtClean="0">
                <a:latin typeface="Calibri" pitchFamily="34" charset="0"/>
              </a:rPr>
              <a:t>2.	What </a:t>
            </a:r>
            <a:r>
              <a:rPr lang="en-US" b="1" dirty="0">
                <a:latin typeface="Calibri" pitchFamily="34" charset="0"/>
              </a:rPr>
              <a:t>is the extent of the insurer's right</a:t>
            </a:r>
            <a:r>
              <a:rPr lang="en-US" b="1" dirty="0" smtClean="0">
                <a:latin typeface="Calibri" pitchFamily="34" charset="0"/>
              </a:rPr>
              <a:t>? (2)</a:t>
            </a:r>
            <a:endParaRPr lang="en-US" sz="2200" b="1" dirty="0" smtClean="0">
              <a:latin typeface="Calibri" pitchFamily="34" charset="0"/>
            </a:endParaRPr>
          </a:p>
          <a:p>
            <a:pPr marL="803275" indent="-441325">
              <a:spcAft>
                <a:spcPts val="1200"/>
              </a:spcAft>
              <a:buFont typeface="Wingdings" pitchFamily="2" charset="2"/>
              <a:buChar char="Ø"/>
            </a:pPr>
            <a:r>
              <a:rPr lang="en-US" b="1" dirty="0">
                <a:latin typeface="Calibri" pitchFamily="34" charset="0"/>
              </a:rPr>
              <a:t>S</a:t>
            </a:r>
            <a:r>
              <a:rPr lang="en-US" b="1" dirty="0" smtClean="0">
                <a:latin typeface="Calibri" pitchFamily="34" charset="0"/>
              </a:rPr>
              <a:t>ect</a:t>
            </a:r>
            <a:r>
              <a:rPr lang="en-US" b="1" dirty="0">
                <a:latin typeface="Calibri" pitchFamily="34" charset="0"/>
              </a:rPr>
              <a:t>. 86 </a:t>
            </a:r>
            <a:r>
              <a:rPr lang="en-US" b="1" dirty="0" err="1">
                <a:latin typeface="Calibri" pitchFamily="34" charset="0"/>
              </a:rPr>
              <a:t>para</a:t>
            </a:r>
            <a:r>
              <a:rPr lang="en-US" b="1" dirty="0">
                <a:latin typeface="Calibri" pitchFamily="34" charset="0"/>
              </a:rPr>
              <a:t>. 1 </a:t>
            </a:r>
            <a:r>
              <a:rPr lang="en-US" b="1" dirty="0" smtClean="0">
                <a:latin typeface="Calibri" pitchFamily="34" charset="0"/>
              </a:rPr>
              <a:t>s. 2 ICA</a:t>
            </a:r>
            <a:endParaRPr lang="en-US" dirty="0">
              <a:latin typeface="Calibri" pitchFamily="34" charset="0"/>
            </a:endParaRPr>
          </a:p>
          <a:p>
            <a:pPr marL="361950" defTabSz="803275">
              <a:spcAft>
                <a:spcPts val="1200"/>
              </a:spcAft>
            </a:pPr>
            <a:r>
              <a:rPr lang="en-US" sz="2200" dirty="0">
                <a:latin typeface="Calibri" pitchFamily="34" charset="0"/>
              </a:rPr>
              <a:t>	</a:t>
            </a:r>
            <a:r>
              <a:rPr lang="en-US" sz="2200" dirty="0" smtClean="0">
                <a:latin typeface="Calibri" pitchFamily="34" charset="0"/>
              </a:rPr>
              <a:t>The </a:t>
            </a:r>
            <a:r>
              <a:rPr lang="en-US" sz="2200" dirty="0">
                <a:latin typeface="Calibri" pitchFamily="34" charset="0"/>
              </a:rPr>
              <a:t>claim </a:t>
            </a:r>
            <a:r>
              <a:rPr lang="en-US" sz="2200" b="1" dirty="0">
                <a:latin typeface="Calibri" pitchFamily="34" charset="0"/>
              </a:rPr>
              <a:t>may not be </a:t>
            </a:r>
            <a:r>
              <a:rPr lang="en-US" sz="2200" b="1" dirty="0" smtClean="0">
                <a:latin typeface="Calibri" pitchFamily="34" charset="0"/>
              </a:rPr>
              <a:t>subrogated to the </a:t>
            </a:r>
            <a:r>
              <a:rPr lang="en-US" sz="2200" b="1" dirty="0">
                <a:latin typeface="Calibri" pitchFamily="34" charset="0"/>
              </a:rPr>
              <a:t>detriment of the </a:t>
            </a:r>
            <a:r>
              <a:rPr lang="en-US" sz="2200" b="1" dirty="0" smtClean="0">
                <a:latin typeface="Calibri" pitchFamily="34" charset="0"/>
              </a:rPr>
              <a:t>	insured</a:t>
            </a:r>
            <a:r>
              <a:rPr lang="en-US" sz="2200" dirty="0">
                <a:latin typeface="Calibri" pitchFamily="34" charset="0"/>
              </a:rPr>
              <a:t>.</a:t>
            </a:r>
          </a:p>
          <a:p>
            <a:pPr marL="803275" indent="-441325">
              <a:buFont typeface="Wingdings" pitchFamily="2" charset="2"/>
              <a:buChar char="Ø"/>
              <a:tabLst>
                <a:tab pos="536575" algn="l"/>
              </a:tabLst>
            </a:pPr>
            <a:r>
              <a:rPr lang="en-US" sz="2200" dirty="0" smtClean="0">
                <a:latin typeface="Calibri" pitchFamily="34" charset="0"/>
              </a:rPr>
              <a:t>If </a:t>
            </a:r>
            <a:r>
              <a:rPr lang="en-US" sz="2200" dirty="0">
                <a:latin typeface="Calibri" pitchFamily="34" charset="0"/>
              </a:rPr>
              <a:t>the insurer has paid only a part of the insured's loss (</a:t>
            </a:r>
            <a:r>
              <a:rPr lang="en-US" sz="2200" dirty="0" err="1">
                <a:latin typeface="Calibri" pitchFamily="34" charset="0"/>
              </a:rPr>
              <a:t>eg</a:t>
            </a:r>
            <a:r>
              <a:rPr lang="en-US" sz="2200" dirty="0">
                <a:latin typeface="Calibri" pitchFamily="34" charset="0"/>
              </a:rPr>
              <a:t> because of a retention or </a:t>
            </a:r>
            <a:r>
              <a:rPr lang="en-US" sz="2200" dirty="0" smtClean="0">
                <a:latin typeface="Calibri" pitchFamily="34" charset="0"/>
              </a:rPr>
              <a:t>underinsurance), </a:t>
            </a:r>
            <a:r>
              <a:rPr lang="en-US" sz="2200" dirty="0">
                <a:latin typeface="Calibri" pitchFamily="34" charset="0"/>
              </a:rPr>
              <a:t>the </a:t>
            </a:r>
            <a:r>
              <a:rPr lang="en-US" sz="2200" dirty="0" smtClean="0">
                <a:latin typeface="Calibri" pitchFamily="34" charset="0"/>
              </a:rPr>
              <a:t>insured’s claim against the carrier for the loss for which he was not indemnified by the insurer takes priority over the subrogated claim of the insurer (</a:t>
            </a:r>
            <a:r>
              <a:rPr lang="en-US" sz="2200" dirty="0">
                <a:latin typeface="Calibri" pitchFamily="34" charset="0"/>
              </a:rPr>
              <a:t>so-called </a:t>
            </a:r>
            <a:r>
              <a:rPr lang="en-US" sz="2200" b="1" dirty="0">
                <a:latin typeface="Calibri" pitchFamily="34" charset="0"/>
              </a:rPr>
              <a:t>quota </a:t>
            </a:r>
            <a:r>
              <a:rPr lang="en-US" sz="2200" b="1" dirty="0" smtClean="0">
                <a:latin typeface="Calibri" pitchFamily="34" charset="0"/>
              </a:rPr>
              <a:t>privilege</a:t>
            </a:r>
            <a:r>
              <a:rPr lang="en-US" dirty="0" smtClean="0">
                <a:latin typeface="Calibri" pitchFamily="34" charset="0"/>
              </a:rPr>
              <a:t>).</a:t>
            </a:r>
          </a:p>
          <a:p>
            <a:pPr marL="803275" indent="-441325">
              <a:buFont typeface="Wingdings" pitchFamily="2" charset="2"/>
              <a:buChar char="Ø"/>
              <a:tabLst>
                <a:tab pos="536575" algn="l"/>
              </a:tabLst>
            </a:pPr>
            <a:r>
              <a:rPr lang="de-DE" sz="2200" dirty="0" smtClean="0">
                <a:latin typeface="Calibri" pitchFamily="34" charset="0"/>
              </a:rPr>
              <a:t>The </a:t>
            </a:r>
            <a:r>
              <a:rPr lang="de-DE" sz="2200" dirty="0" err="1" smtClean="0">
                <a:latin typeface="Calibri" pitchFamily="34" charset="0"/>
              </a:rPr>
              <a:t>insurer</a:t>
            </a:r>
            <a:r>
              <a:rPr lang="de-DE" sz="2200" dirty="0" smtClean="0">
                <a:latin typeface="Calibri" pitchFamily="34" charset="0"/>
              </a:rPr>
              <a:t> </a:t>
            </a:r>
            <a:r>
              <a:rPr lang="de-DE" sz="2200" dirty="0" err="1" smtClean="0">
                <a:latin typeface="Calibri" pitchFamily="34" charset="0"/>
              </a:rPr>
              <a:t>is</a:t>
            </a:r>
            <a:r>
              <a:rPr lang="de-DE" sz="2200" dirty="0" smtClean="0">
                <a:latin typeface="Calibri" pitchFamily="34" charset="0"/>
              </a:rPr>
              <a:t> </a:t>
            </a:r>
            <a:r>
              <a:rPr lang="de-DE" sz="2200" dirty="0" err="1" smtClean="0">
                <a:latin typeface="Calibri" pitchFamily="34" charset="0"/>
              </a:rPr>
              <a:t>entitled</a:t>
            </a:r>
            <a:r>
              <a:rPr lang="de-DE" sz="2200" dirty="0" smtClean="0">
                <a:latin typeface="Calibri" pitchFamily="34" charset="0"/>
              </a:rPr>
              <a:t> to </a:t>
            </a:r>
            <a:r>
              <a:rPr lang="en-US" sz="2200" dirty="0">
                <a:latin typeface="Calibri" pitchFamily="34" charset="0"/>
              </a:rPr>
              <a:t>subrogation proceedings </a:t>
            </a:r>
            <a:r>
              <a:rPr lang="de-DE" sz="2200" dirty="0" smtClean="0">
                <a:latin typeface="Calibri" pitchFamily="34" charset="0"/>
              </a:rPr>
              <a:t>only </a:t>
            </a:r>
            <a:r>
              <a:rPr lang="de-DE" sz="2200" dirty="0" err="1" smtClean="0">
                <a:latin typeface="Calibri" pitchFamily="34" charset="0"/>
              </a:rPr>
              <a:t>if</a:t>
            </a:r>
            <a:r>
              <a:rPr lang="de-DE" sz="2200" dirty="0" smtClean="0">
                <a:latin typeface="Calibri" pitchFamily="34" charset="0"/>
              </a:rPr>
              <a:t> the </a:t>
            </a:r>
            <a:r>
              <a:rPr lang="de-DE" sz="2200" b="1" dirty="0" err="1" smtClean="0">
                <a:latin typeface="Calibri" pitchFamily="34" charset="0"/>
              </a:rPr>
              <a:t>insured‘s</a:t>
            </a:r>
            <a:r>
              <a:rPr lang="de-DE" sz="2200" b="1" dirty="0" smtClean="0">
                <a:latin typeface="Calibri" pitchFamily="34" charset="0"/>
              </a:rPr>
              <a:t> </a:t>
            </a:r>
            <a:r>
              <a:rPr lang="de-DE" sz="2200" b="1" dirty="0" err="1" smtClean="0">
                <a:latin typeface="Calibri" pitchFamily="34" charset="0"/>
              </a:rPr>
              <a:t>claim</a:t>
            </a:r>
            <a:r>
              <a:rPr lang="de-DE" sz="2200" b="1" dirty="0" smtClean="0">
                <a:latin typeface="Calibri" pitchFamily="34" charset="0"/>
              </a:rPr>
              <a:t> ist </a:t>
            </a:r>
            <a:r>
              <a:rPr lang="de-DE" sz="2200" b="1" dirty="0" err="1" smtClean="0">
                <a:latin typeface="Calibri" pitchFamily="34" charset="0"/>
              </a:rPr>
              <a:t>fully</a:t>
            </a:r>
            <a:r>
              <a:rPr lang="de-DE" sz="2200" b="1" dirty="0" smtClean="0">
                <a:latin typeface="Calibri" pitchFamily="34" charset="0"/>
              </a:rPr>
              <a:t> </a:t>
            </a:r>
            <a:r>
              <a:rPr lang="de-DE" sz="2200" b="1" dirty="0" err="1" smtClean="0">
                <a:latin typeface="Calibri" pitchFamily="34" charset="0"/>
              </a:rPr>
              <a:t>satisfied</a:t>
            </a:r>
            <a:r>
              <a:rPr lang="de-DE" sz="2200" b="1" dirty="0" smtClean="0">
                <a:latin typeface="Calibri" pitchFamily="34" charset="0"/>
              </a:rPr>
              <a:t> by </a:t>
            </a:r>
            <a:r>
              <a:rPr lang="de-DE" sz="2200" b="1" dirty="0" err="1" smtClean="0">
                <a:latin typeface="Calibri" pitchFamily="34" charset="0"/>
              </a:rPr>
              <a:t>the</a:t>
            </a:r>
            <a:r>
              <a:rPr lang="de-DE" sz="2200" b="1" dirty="0" smtClean="0">
                <a:latin typeface="Calibri" pitchFamily="34" charset="0"/>
              </a:rPr>
              <a:t> </a:t>
            </a:r>
            <a:r>
              <a:rPr lang="de-DE" sz="2200" b="1" dirty="0" err="1" smtClean="0">
                <a:latin typeface="Calibri" pitchFamily="34" charset="0"/>
              </a:rPr>
              <a:t>injuring</a:t>
            </a:r>
            <a:r>
              <a:rPr lang="de-DE" sz="2200" b="1" dirty="0" smtClean="0">
                <a:latin typeface="Calibri" pitchFamily="34" charset="0"/>
              </a:rPr>
              <a:t> </a:t>
            </a:r>
            <a:r>
              <a:rPr lang="de-DE" sz="2200" b="1" dirty="0" err="1" smtClean="0">
                <a:latin typeface="Calibri" pitchFamily="34" charset="0"/>
              </a:rPr>
              <a:t>party</a:t>
            </a:r>
            <a:r>
              <a:rPr lang="de-DE" sz="2200" dirty="0" smtClean="0">
                <a:latin typeface="Calibri" pitchFamily="34" charset="0"/>
              </a:rPr>
              <a:t>.</a:t>
            </a:r>
            <a:r>
              <a:rPr lang="de-DE" sz="2200" dirty="0" smtClean="0"/>
              <a:t> </a:t>
            </a:r>
            <a:endParaRPr lang="en-US" sz="2200" dirty="0">
              <a:latin typeface="Calibri" pitchFamily="34" charset="0"/>
            </a:endParaRPr>
          </a:p>
          <a:p>
            <a:pPr>
              <a:tabLst>
                <a:tab pos="536575" algn="l"/>
              </a:tabLst>
            </a:pPr>
            <a:endParaRPr lang="en-US" sz="2200" dirty="0">
              <a:latin typeface="Calibri" pitchFamily="34" charset="0"/>
            </a:endParaRPr>
          </a:p>
          <a:p>
            <a:endParaRPr lang="en-US" sz="1600" dirty="0">
              <a:latin typeface="Calibri" pitchFamily="34" charset="0"/>
            </a:endParaRPr>
          </a:p>
          <a:p>
            <a:endParaRPr lang="de-DE" sz="1600" dirty="0">
              <a:latin typeface="Calibri" pitchFamily="34" charset="0"/>
            </a:endParaRPr>
          </a:p>
        </p:txBody>
      </p:sp>
      <p:sp>
        <p:nvSpPr>
          <p:cNvPr id="11" name="Text Box 25"/>
          <p:cNvSpPr txBox="1">
            <a:spLocks noChangeArrowheads="1"/>
          </p:cNvSpPr>
          <p:nvPr/>
        </p:nvSpPr>
        <p:spPr bwMode="auto">
          <a:xfrm>
            <a:off x="1835150" y="5705475"/>
            <a:ext cx="6408738"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de-DE" sz="1000" dirty="0">
                <a:solidFill>
                  <a:schemeClr val="bg2"/>
                </a:solidFill>
                <a:latin typeface="Verdana" pitchFamily="34" charset="0"/>
              </a:rPr>
              <a:t>Prof. Dr. Robert Koch LL.M. (McGill), </a:t>
            </a:r>
            <a:r>
              <a:rPr lang="de-DE" sz="1000" dirty="0" smtClean="0">
                <a:solidFill>
                  <a:schemeClr val="bg2"/>
                </a:solidFill>
                <a:latin typeface="Verdana" pitchFamily="34" charset="0"/>
              </a:rPr>
              <a:t>Institute </a:t>
            </a:r>
            <a:r>
              <a:rPr lang="de-DE" sz="1000" dirty="0" err="1" smtClean="0">
                <a:solidFill>
                  <a:schemeClr val="bg2"/>
                </a:solidFill>
                <a:latin typeface="Verdana" pitchFamily="34" charset="0"/>
              </a:rPr>
              <a:t>of</a:t>
            </a:r>
            <a:r>
              <a:rPr lang="de-DE" sz="1000" dirty="0" smtClean="0">
                <a:solidFill>
                  <a:schemeClr val="bg2"/>
                </a:solidFill>
                <a:latin typeface="Verdana" pitchFamily="34" charset="0"/>
              </a:rPr>
              <a:t> Insurance Law</a:t>
            </a:r>
            <a:endParaRPr lang="de-DE" sz="1000" dirty="0">
              <a:solidFill>
                <a:schemeClr val="bg2"/>
              </a:solidFill>
              <a:latin typeface="Verdana" pitchFamily="34" charset="0"/>
            </a:endParaRPr>
          </a:p>
        </p:txBody>
      </p:sp>
    </p:spTree>
    <p:extLst>
      <p:ext uri="{BB962C8B-B14F-4D97-AF65-F5344CB8AC3E}">
        <p14:creationId xmlns:p14="http://schemas.microsoft.com/office/powerpoint/2010/main" val="273884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9"/>
          <p:cNvSpPr>
            <a:spLocks noChangeArrowheads="1"/>
          </p:cNvSpPr>
          <p:nvPr/>
        </p:nvSpPr>
        <p:spPr bwMode="auto">
          <a:xfrm>
            <a:off x="381000" y="260648"/>
            <a:ext cx="8223250" cy="518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ts val="0"/>
              </a:spcBef>
              <a:spcAft>
                <a:spcPts val="0"/>
              </a:spcAft>
              <a:tabLst>
                <a:tab pos="441325" algn="l"/>
              </a:tabLst>
              <a:defRPr/>
            </a:pPr>
            <a:endParaRPr lang="en-US" sz="2200" dirty="0" smtClean="0">
              <a:latin typeface="Calibri" pitchFamily="34" charset="0"/>
              <a:cs typeface="Calibri" pitchFamily="34" charset="0"/>
            </a:endParaRPr>
          </a:p>
        </p:txBody>
      </p:sp>
      <p:pic>
        <p:nvPicPr>
          <p:cNvPr id="3075" name="Picture 18" descr="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40650" y="5516563"/>
            <a:ext cx="1222375" cy="1341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22" descr="UHH_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516563"/>
            <a:ext cx="2700338" cy="1085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43" name="Rectangle 23"/>
          <p:cNvSpPr>
            <a:spLocks noChangeArrowheads="1"/>
          </p:cNvSpPr>
          <p:nvPr/>
        </p:nvSpPr>
        <p:spPr bwMode="auto">
          <a:xfrm>
            <a:off x="755650" y="1987550"/>
            <a:ext cx="7848600" cy="3025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defRPr/>
            </a:pPr>
            <a:endParaRPr lang="de-DE" dirty="0">
              <a:solidFill>
                <a:schemeClr val="tx2"/>
              </a:solidFill>
              <a:latin typeface="+mj-lt"/>
              <a:ea typeface="Times New Roman" pitchFamily="18" charset="0"/>
              <a:cs typeface="Arial" charset="0"/>
            </a:endParaRPr>
          </a:p>
        </p:txBody>
      </p:sp>
      <p:sp>
        <p:nvSpPr>
          <p:cNvPr id="3079" name="Line 24"/>
          <p:cNvSpPr>
            <a:spLocks noChangeShapeType="1"/>
          </p:cNvSpPr>
          <p:nvPr/>
        </p:nvSpPr>
        <p:spPr bwMode="auto">
          <a:xfrm>
            <a:off x="0" y="5589588"/>
            <a:ext cx="9144000" cy="0"/>
          </a:xfrm>
          <a:prstGeom prst="line">
            <a:avLst/>
          </a:prstGeom>
          <a:noFill/>
          <a:ln w="9525">
            <a:solidFill>
              <a:srgbClr val="C2CFE7"/>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dirty="0"/>
          </a:p>
        </p:txBody>
      </p:sp>
      <p:sp>
        <p:nvSpPr>
          <p:cNvPr id="5" name="Rechteck 4"/>
          <p:cNvSpPr/>
          <p:nvPr/>
        </p:nvSpPr>
        <p:spPr>
          <a:xfrm>
            <a:off x="395536" y="148570"/>
            <a:ext cx="6102350" cy="400110"/>
          </a:xfrm>
          <a:prstGeom prst="rect">
            <a:avLst/>
          </a:prstGeom>
        </p:spPr>
        <p:txBody>
          <a:bodyPr wrap="square">
            <a:spAutoFit/>
          </a:bodyPr>
          <a:lstStyle/>
          <a:p>
            <a:r>
              <a:rPr lang="en-US" sz="2000" b="1" dirty="0" smtClean="0">
                <a:latin typeface="+mj-lt"/>
              </a:rPr>
              <a:t>AILA 2013 Working </a:t>
            </a:r>
            <a:r>
              <a:rPr lang="en-US" sz="2000" b="1" dirty="0">
                <a:latin typeface="+mj-lt"/>
              </a:rPr>
              <a:t>Party „Marine Insurance“</a:t>
            </a:r>
            <a:endParaRPr lang="de-DE" sz="2000" b="1" dirty="0">
              <a:latin typeface="+mj-lt"/>
            </a:endParaRPr>
          </a:p>
        </p:txBody>
      </p:sp>
      <p:sp>
        <p:nvSpPr>
          <p:cNvPr id="2" name="Textfeld 1"/>
          <p:cNvSpPr txBox="1"/>
          <p:nvPr/>
        </p:nvSpPr>
        <p:spPr>
          <a:xfrm>
            <a:off x="755649" y="796509"/>
            <a:ext cx="7596187" cy="4093428"/>
          </a:xfrm>
          <a:prstGeom prst="rect">
            <a:avLst/>
          </a:prstGeom>
          <a:noFill/>
        </p:spPr>
        <p:txBody>
          <a:bodyPr wrap="square" rtlCol="0">
            <a:spAutoFit/>
          </a:bodyPr>
          <a:lstStyle/>
          <a:p>
            <a:pPr defTabSz="361950">
              <a:spcAft>
                <a:spcPts val="1200"/>
              </a:spcAft>
            </a:pPr>
            <a:r>
              <a:rPr lang="en-US" b="1" dirty="0" smtClean="0">
                <a:latin typeface="Calibri" pitchFamily="34" charset="0"/>
              </a:rPr>
              <a:t>3.	What </a:t>
            </a:r>
            <a:r>
              <a:rPr lang="en-US" b="1" dirty="0">
                <a:latin typeface="Calibri" pitchFamily="34" charset="0"/>
              </a:rPr>
              <a:t>are the insured 's obligations</a:t>
            </a:r>
            <a:r>
              <a:rPr lang="en-US" b="1" dirty="0" smtClean="0">
                <a:latin typeface="Calibri" pitchFamily="34" charset="0"/>
              </a:rPr>
              <a:t>?</a:t>
            </a:r>
            <a:endParaRPr lang="en-US" b="1" dirty="0">
              <a:latin typeface="Calibri" pitchFamily="34" charset="0"/>
            </a:endParaRPr>
          </a:p>
          <a:p>
            <a:pPr marL="803275" indent="-441325">
              <a:spcAft>
                <a:spcPts val="1200"/>
              </a:spcAft>
              <a:buFont typeface="Wingdings" pitchFamily="2" charset="2"/>
              <a:buChar char="Ø"/>
            </a:pPr>
            <a:r>
              <a:rPr lang="en-US" b="1" dirty="0" smtClean="0">
                <a:latin typeface="Calibri" pitchFamily="34" charset="0"/>
              </a:rPr>
              <a:t>Sect. </a:t>
            </a:r>
            <a:r>
              <a:rPr lang="en-US" b="1" dirty="0">
                <a:latin typeface="Calibri" pitchFamily="34" charset="0"/>
              </a:rPr>
              <a:t>86 </a:t>
            </a:r>
            <a:r>
              <a:rPr lang="en-US" b="1" dirty="0" err="1" smtClean="0">
                <a:latin typeface="Calibri" pitchFamily="34" charset="0"/>
              </a:rPr>
              <a:t>para</a:t>
            </a:r>
            <a:r>
              <a:rPr lang="en-US" b="1" dirty="0" smtClean="0">
                <a:latin typeface="Calibri" pitchFamily="34" charset="0"/>
              </a:rPr>
              <a:t>. </a:t>
            </a:r>
            <a:r>
              <a:rPr lang="en-US" b="1" dirty="0">
                <a:latin typeface="Calibri" pitchFamily="34" charset="0"/>
              </a:rPr>
              <a:t>2 </a:t>
            </a:r>
            <a:r>
              <a:rPr lang="en-US" b="1" dirty="0" smtClean="0">
                <a:latin typeface="Calibri" pitchFamily="34" charset="0"/>
              </a:rPr>
              <a:t>s. 1 ICA:</a:t>
            </a:r>
          </a:p>
          <a:p>
            <a:pPr marL="361950" defTabSz="803275">
              <a:spcAft>
                <a:spcPts val="1200"/>
              </a:spcAft>
            </a:pPr>
            <a:r>
              <a:rPr lang="en-US" sz="2200" dirty="0" smtClean="0">
                <a:latin typeface="Calibri" pitchFamily="34" charset="0"/>
              </a:rPr>
              <a:t>	The insured shall </a:t>
            </a:r>
            <a:r>
              <a:rPr lang="en-US" sz="2200" dirty="0">
                <a:latin typeface="Calibri" pitchFamily="34" charset="0"/>
              </a:rPr>
              <a:t>safeguard his claim for damages or a </a:t>
            </a:r>
            <a:r>
              <a:rPr lang="en-US" sz="2200" dirty="0" smtClean="0">
                <a:latin typeface="Calibri" pitchFamily="34" charset="0"/>
              </a:rPr>
              <a:t>	right </a:t>
            </a:r>
            <a:r>
              <a:rPr lang="en-US" sz="2200" dirty="0">
                <a:latin typeface="Calibri" pitchFamily="34" charset="0"/>
              </a:rPr>
              <a:t>serving to safeguard this claim in accordance with </a:t>
            </a:r>
            <a:r>
              <a:rPr lang="en-US" sz="2200" dirty="0" smtClean="0">
                <a:latin typeface="Calibri" pitchFamily="34" charset="0"/>
              </a:rPr>
              <a:t>	the </a:t>
            </a:r>
            <a:r>
              <a:rPr lang="en-US" sz="2200" dirty="0">
                <a:latin typeface="Calibri" pitchFamily="34" charset="0"/>
              </a:rPr>
              <a:t>applicable form and time requirements, and shall </a:t>
            </a:r>
            <a:r>
              <a:rPr lang="en-US" sz="2200" dirty="0" smtClean="0">
                <a:latin typeface="Calibri" pitchFamily="34" charset="0"/>
              </a:rPr>
              <a:t>	assist </a:t>
            </a:r>
            <a:r>
              <a:rPr lang="en-US" sz="2200" dirty="0">
                <a:latin typeface="Calibri" pitchFamily="34" charset="0"/>
              </a:rPr>
              <a:t>the insurer wherever necessary in asserting </a:t>
            </a:r>
            <a:r>
              <a:rPr lang="en-US" sz="2200" dirty="0" smtClean="0">
                <a:latin typeface="Calibri" pitchFamily="34" charset="0"/>
              </a:rPr>
              <a:t>them.</a:t>
            </a:r>
          </a:p>
          <a:p>
            <a:pPr marL="803275" indent="-441325">
              <a:spcAft>
                <a:spcPts val="1200"/>
              </a:spcAft>
              <a:buFont typeface="Wingdings" pitchFamily="2" charset="2"/>
              <a:buChar char="Ø"/>
            </a:pPr>
            <a:r>
              <a:rPr lang="en-US" dirty="0">
                <a:latin typeface="Calibri" pitchFamily="34" charset="0"/>
              </a:rPr>
              <a:t>I</a:t>
            </a:r>
            <a:r>
              <a:rPr lang="en-US" dirty="0" smtClean="0">
                <a:latin typeface="Calibri" pitchFamily="34" charset="0"/>
              </a:rPr>
              <a:t>nsured must take </a:t>
            </a:r>
            <a:r>
              <a:rPr lang="en-US" dirty="0">
                <a:latin typeface="Calibri" pitchFamily="34" charset="0"/>
              </a:rPr>
              <a:t>action before the limitation </a:t>
            </a:r>
            <a:r>
              <a:rPr lang="en-US" dirty="0" smtClean="0">
                <a:latin typeface="Calibri" pitchFamily="34" charset="0"/>
              </a:rPr>
              <a:t>period applicable </a:t>
            </a:r>
            <a:r>
              <a:rPr lang="en-US" dirty="0">
                <a:latin typeface="Calibri" pitchFamily="34" charset="0"/>
              </a:rPr>
              <a:t>to the claim expires and </a:t>
            </a:r>
            <a:r>
              <a:rPr lang="en-US" dirty="0" smtClean="0">
                <a:latin typeface="Calibri" pitchFamily="34" charset="0"/>
              </a:rPr>
              <a:t>provide </a:t>
            </a:r>
            <a:r>
              <a:rPr lang="en-US" dirty="0">
                <a:latin typeface="Calibri" pitchFamily="34" charset="0"/>
              </a:rPr>
              <a:t>the insurer with any information, documents </a:t>
            </a:r>
            <a:r>
              <a:rPr lang="en-US" dirty="0" smtClean="0">
                <a:latin typeface="Calibri" pitchFamily="34" charset="0"/>
              </a:rPr>
              <a:t>or proof </a:t>
            </a:r>
            <a:r>
              <a:rPr lang="en-US" dirty="0">
                <a:latin typeface="Calibri" pitchFamily="34" charset="0"/>
              </a:rPr>
              <a:t>required for the enforcement of the </a:t>
            </a:r>
            <a:r>
              <a:rPr lang="en-US" dirty="0" smtClean="0">
                <a:latin typeface="Calibri" pitchFamily="34" charset="0"/>
              </a:rPr>
              <a:t>recoveries.</a:t>
            </a:r>
            <a:endParaRPr lang="en-US" dirty="0">
              <a:latin typeface="Calibri" pitchFamily="34" charset="0"/>
            </a:endParaRPr>
          </a:p>
        </p:txBody>
      </p:sp>
      <p:sp>
        <p:nvSpPr>
          <p:cNvPr id="11" name="Text Box 25"/>
          <p:cNvSpPr txBox="1">
            <a:spLocks noChangeArrowheads="1"/>
          </p:cNvSpPr>
          <p:nvPr/>
        </p:nvSpPr>
        <p:spPr bwMode="auto">
          <a:xfrm>
            <a:off x="1835150" y="5705475"/>
            <a:ext cx="6408738"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de-DE" sz="1000" dirty="0">
                <a:solidFill>
                  <a:schemeClr val="bg2"/>
                </a:solidFill>
                <a:latin typeface="Verdana" pitchFamily="34" charset="0"/>
              </a:rPr>
              <a:t>Prof. Dr. Robert Koch LL.M. (McGill), </a:t>
            </a:r>
            <a:r>
              <a:rPr lang="de-DE" sz="1000" dirty="0" smtClean="0">
                <a:solidFill>
                  <a:schemeClr val="bg2"/>
                </a:solidFill>
                <a:latin typeface="Verdana" pitchFamily="34" charset="0"/>
              </a:rPr>
              <a:t>Institute </a:t>
            </a:r>
            <a:r>
              <a:rPr lang="de-DE" sz="1000" dirty="0" err="1" smtClean="0">
                <a:solidFill>
                  <a:schemeClr val="bg2"/>
                </a:solidFill>
                <a:latin typeface="Verdana" pitchFamily="34" charset="0"/>
              </a:rPr>
              <a:t>of</a:t>
            </a:r>
            <a:r>
              <a:rPr lang="de-DE" sz="1000" dirty="0" smtClean="0">
                <a:solidFill>
                  <a:schemeClr val="bg2"/>
                </a:solidFill>
                <a:latin typeface="Verdana" pitchFamily="34" charset="0"/>
              </a:rPr>
              <a:t> Insurance Law</a:t>
            </a:r>
            <a:endParaRPr lang="de-DE" sz="1000" dirty="0">
              <a:solidFill>
                <a:schemeClr val="bg2"/>
              </a:solidFill>
              <a:latin typeface="Verdana" pitchFamily="34" charset="0"/>
            </a:endParaRPr>
          </a:p>
        </p:txBody>
      </p:sp>
    </p:spTree>
    <p:extLst>
      <p:ext uri="{BB962C8B-B14F-4D97-AF65-F5344CB8AC3E}">
        <p14:creationId xmlns:p14="http://schemas.microsoft.com/office/powerpoint/2010/main" val="26409291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9"/>
          <p:cNvSpPr>
            <a:spLocks noChangeArrowheads="1"/>
          </p:cNvSpPr>
          <p:nvPr/>
        </p:nvSpPr>
        <p:spPr bwMode="auto">
          <a:xfrm>
            <a:off x="381000" y="260648"/>
            <a:ext cx="8223250" cy="518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ts val="0"/>
              </a:spcBef>
              <a:spcAft>
                <a:spcPts val="0"/>
              </a:spcAft>
              <a:tabLst>
                <a:tab pos="441325" algn="l"/>
              </a:tabLst>
              <a:defRPr/>
            </a:pPr>
            <a:endParaRPr lang="en-US" sz="2200" dirty="0" smtClean="0">
              <a:latin typeface="Calibri" pitchFamily="34" charset="0"/>
              <a:cs typeface="Calibri" pitchFamily="34" charset="0"/>
            </a:endParaRPr>
          </a:p>
        </p:txBody>
      </p:sp>
      <p:pic>
        <p:nvPicPr>
          <p:cNvPr id="3075" name="Picture 18" descr="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40650" y="5516563"/>
            <a:ext cx="1222375" cy="1341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22" descr="UHH_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516563"/>
            <a:ext cx="2700338" cy="1085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43" name="Rectangle 23"/>
          <p:cNvSpPr>
            <a:spLocks noChangeArrowheads="1"/>
          </p:cNvSpPr>
          <p:nvPr/>
        </p:nvSpPr>
        <p:spPr bwMode="auto">
          <a:xfrm>
            <a:off x="755650" y="1987550"/>
            <a:ext cx="7848600" cy="3025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defRPr/>
            </a:pPr>
            <a:endParaRPr lang="de-DE" dirty="0">
              <a:solidFill>
                <a:schemeClr val="tx2"/>
              </a:solidFill>
              <a:latin typeface="+mj-lt"/>
              <a:ea typeface="Times New Roman" pitchFamily="18" charset="0"/>
              <a:cs typeface="Arial" charset="0"/>
            </a:endParaRPr>
          </a:p>
        </p:txBody>
      </p:sp>
      <p:sp>
        <p:nvSpPr>
          <p:cNvPr id="3079" name="Line 24"/>
          <p:cNvSpPr>
            <a:spLocks noChangeShapeType="1"/>
          </p:cNvSpPr>
          <p:nvPr/>
        </p:nvSpPr>
        <p:spPr bwMode="auto">
          <a:xfrm>
            <a:off x="0" y="5589588"/>
            <a:ext cx="9144000" cy="0"/>
          </a:xfrm>
          <a:prstGeom prst="line">
            <a:avLst/>
          </a:prstGeom>
          <a:noFill/>
          <a:ln w="9525">
            <a:solidFill>
              <a:srgbClr val="C2CFE7"/>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dirty="0"/>
          </a:p>
        </p:txBody>
      </p:sp>
      <p:sp>
        <p:nvSpPr>
          <p:cNvPr id="5" name="Rechteck 4"/>
          <p:cNvSpPr/>
          <p:nvPr/>
        </p:nvSpPr>
        <p:spPr>
          <a:xfrm>
            <a:off x="395536" y="148570"/>
            <a:ext cx="6102350" cy="400110"/>
          </a:xfrm>
          <a:prstGeom prst="rect">
            <a:avLst/>
          </a:prstGeom>
        </p:spPr>
        <p:txBody>
          <a:bodyPr wrap="square">
            <a:spAutoFit/>
          </a:bodyPr>
          <a:lstStyle/>
          <a:p>
            <a:r>
              <a:rPr lang="en-US" sz="2000" b="1" dirty="0" smtClean="0">
                <a:latin typeface="+mj-lt"/>
              </a:rPr>
              <a:t>AILA 2013 Working </a:t>
            </a:r>
            <a:r>
              <a:rPr lang="en-US" sz="2000" b="1" dirty="0">
                <a:latin typeface="+mj-lt"/>
              </a:rPr>
              <a:t>Party „Marine Insurance“</a:t>
            </a:r>
            <a:endParaRPr lang="de-DE" sz="2000" b="1" dirty="0">
              <a:latin typeface="+mj-lt"/>
            </a:endParaRPr>
          </a:p>
        </p:txBody>
      </p:sp>
      <p:sp>
        <p:nvSpPr>
          <p:cNvPr id="2" name="Textfeld 1"/>
          <p:cNvSpPr txBox="1"/>
          <p:nvPr/>
        </p:nvSpPr>
        <p:spPr>
          <a:xfrm>
            <a:off x="467544" y="620688"/>
            <a:ext cx="7596187" cy="5016758"/>
          </a:xfrm>
          <a:prstGeom prst="rect">
            <a:avLst/>
          </a:prstGeom>
          <a:noFill/>
        </p:spPr>
        <p:txBody>
          <a:bodyPr wrap="square" rtlCol="0">
            <a:spAutoFit/>
          </a:bodyPr>
          <a:lstStyle/>
          <a:p>
            <a:pPr defTabSz="361950">
              <a:spcAft>
                <a:spcPts val="1200"/>
              </a:spcAft>
            </a:pPr>
            <a:r>
              <a:rPr lang="en-US" b="1" dirty="0" smtClean="0">
                <a:latin typeface="Calibri" pitchFamily="34" charset="0"/>
              </a:rPr>
              <a:t>4.</a:t>
            </a:r>
            <a:r>
              <a:rPr lang="en-US" b="1" dirty="0">
                <a:latin typeface="Calibri" pitchFamily="34" charset="0"/>
              </a:rPr>
              <a:t>	</a:t>
            </a:r>
            <a:r>
              <a:rPr lang="en-US" b="1" dirty="0" smtClean="0">
                <a:latin typeface="Calibri" pitchFamily="34" charset="0"/>
              </a:rPr>
              <a:t>Who </a:t>
            </a:r>
            <a:r>
              <a:rPr lang="en-US" b="1" dirty="0">
                <a:latin typeface="Calibri" pitchFamily="34" charset="0"/>
              </a:rPr>
              <a:t>is liable for costs?</a:t>
            </a:r>
          </a:p>
          <a:p>
            <a:pPr marL="803275" indent="-441325">
              <a:spcAft>
                <a:spcPts val="1200"/>
              </a:spcAft>
              <a:buFont typeface="Wingdings" pitchFamily="2" charset="2"/>
              <a:buChar char="Ø"/>
            </a:pPr>
            <a:r>
              <a:rPr lang="en-US" sz="2200" dirty="0" smtClean="0">
                <a:latin typeface="Calibri" pitchFamily="34" charset="0"/>
              </a:rPr>
              <a:t>The insurer must cover </a:t>
            </a:r>
            <a:r>
              <a:rPr lang="en-US" sz="2200" dirty="0">
                <a:latin typeface="Calibri" pitchFamily="34" charset="0"/>
              </a:rPr>
              <a:t>the costs incurred in </a:t>
            </a:r>
            <a:r>
              <a:rPr lang="en-US" sz="2200" dirty="0" smtClean="0">
                <a:latin typeface="Calibri" pitchFamily="34" charset="0"/>
              </a:rPr>
              <a:t>pursuing the </a:t>
            </a:r>
            <a:r>
              <a:rPr lang="en-US" sz="2200" dirty="0">
                <a:latin typeface="Calibri" pitchFamily="34" charset="0"/>
              </a:rPr>
              <a:t>subrogation proceedings. </a:t>
            </a:r>
            <a:endParaRPr lang="en-US" sz="2200" dirty="0" smtClean="0">
              <a:latin typeface="Calibri" pitchFamily="34" charset="0"/>
            </a:endParaRPr>
          </a:p>
          <a:p>
            <a:pPr marL="803275" indent="-441325">
              <a:spcAft>
                <a:spcPts val="1200"/>
              </a:spcAft>
              <a:buFont typeface="Wingdings" pitchFamily="2" charset="2"/>
              <a:buChar char="Ø"/>
            </a:pPr>
            <a:r>
              <a:rPr lang="en-US" sz="2200" dirty="0" smtClean="0">
                <a:latin typeface="Calibri" pitchFamily="34" charset="0"/>
              </a:rPr>
              <a:t>If the </a:t>
            </a:r>
            <a:r>
              <a:rPr lang="en-US" sz="2200" dirty="0">
                <a:latin typeface="Calibri" pitchFamily="34" charset="0"/>
              </a:rPr>
              <a:t>insured does not get </a:t>
            </a:r>
            <a:r>
              <a:rPr lang="en-US" sz="2200" dirty="0" smtClean="0">
                <a:latin typeface="Calibri" pitchFamily="34" charset="0"/>
              </a:rPr>
              <a:t>fully compensated (e.g. </a:t>
            </a:r>
            <a:r>
              <a:rPr lang="en-US" sz="2200" dirty="0">
                <a:latin typeface="Calibri" pitchFamily="34" charset="0"/>
              </a:rPr>
              <a:t>because of </a:t>
            </a:r>
            <a:r>
              <a:rPr lang="en-US" sz="2200" dirty="0" smtClean="0">
                <a:latin typeface="Calibri" pitchFamily="34" charset="0"/>
              </a:rPr>
              <a:t>a retention) the  </a:t>
            </a:r>
            <a:r>
              <a:rPr lang="en-US" sz="2200" dirty="0">
                <a:latin typeface="Calibri" pitchFamily="34" charset="0"/>
              </a:rPr>
              <a:t>insurer </a:t>
            </a:r>
            <a:r>
              <a:rPr lang="en-US" sz="2200" dirty="0" smtClean="0">
                <a:latin typeface="Calibri" pitchFamily="34" charset="0"/>
              </a:rPr>
              <a:t>may include </a:t>
            </a:r>
            <a:r>
              <a:rPr lang="en-US" sz="2200" dirty="0">
                <a:latin typeface="Calibri" pitchFamily="34" charset="0"/>
              </a:rPr>
              <a:t>the insured's </a:t>
            </a:r>
            <a:r>
              <a:rPr lang="en-US" sz="2200" dirty="0" smtClean="0">
                <a:latin typeface="Calibri" pitchFamily="34" charset="0"/>
              </a:rPr>
              <a:t>claim against </a:t>
            </a:r>
            <a:r>
              <a:rPr lang="en-US" sz="2200" dirty="0">
                <a:latin typeface="Calibri" pitchFamily="34" charset="0"/>
              </a:rPr>
              <a:t>the third party in its proceedings (</a:t>
            </a:r>
            <a:r>
              <a:rPr lang="en-US" sz="2200" dirty="0" smtClean="0">
                <a:latin typeface="Calibri" pitchFamily="34" charset="0"/>
              </a:rPr>
              <a:t>and asks </a:t>
            </a:r>
            <a:r>
              <a:rPr lang="en-US" sz="2200" dirty="0">
                <a:latin typeface="Calibri" pitchFamily="34" charset="0"/>
              </a:rPr>
              <a:t>for and needs an assignment</a:t>
            </a:r>
            <a:r>
              <a:rPr lang="en-US" sz="2200" dirty="0" smtClean="0">
                <a:latin typeface="Calibri" pitchFamily="34" charset="0"/>
              </a:rPr>
              <a:t>)(subject to the insured’s </a:t>
            </a:r>
            <a:r>
              <a:rPr lang="en-US" sz="2200" dirty="0">
                <a:latin typeface="Calibri" pitchFamily="34" charset="0"/>
              </a:rPr>
              <a:t>preferential righ</a:t>
            </a:r>
            <a:r>
              <a:rPr lang="en-US" sz="2000" dirty="0">
                <a:latin typeface="Calibri" pitchFamily="34" charset="0"/>
              </a:rPr>
              <a:t>t).</a:t>
            </a:r>
            <a:endParaRPr lang="en-US" sz="2200" dirty="0" smtClean="0">
              <a:latin typeface="Calibri" pitchFamily="34" charset="0"/>
            </a:endParaRPr>
          </a:p>
          <a:p>
            <a:pPr marL="803275" indent="-441325">
              <a:spcAft>
                <a:spcPts val="1200"/>
              </a:spcAft>
              <a:buFont typeface="Wingdings" pitchFamily="2" charset="2"/>
              <a:buChar char="Ø"/>
            </a:pPr>
            <a:r>
              <a:rPr lang="en-US" sz="2200" dirty="0" smtClean="0">
                <a:latin typeface="Calibri" pitchFamily="34" charset="0"/>
              </a:rPr>
              <a:t>If </a:t>
            </a:r>
            <a:r>
              <a:rPr lang="en-US" sz="2200" dirty="0">
                <a:latin typeface="Calibri" pitchFamily="34" charset="0"/>
              </a:rPr>
              <a:t>the insurer wins </a:t>
            </a:r>
            <a:r>
              <a:rPr lang="en-US" sz="2200" dirty="0" smtClean="0">
                <a:latin typeface="Calibri" pitchFamily="34" charset="0"/>
              </a:rPr>
              <a:t>then the defendant </a:t>
            </a:r>
            <a:r>
              <a:rPr lang="en-US" sz="2200" dirty="0">
                <a:latin typeface="Calibri" pitchFamily="34" charset="0"/>
              </a:rPr>
              <a:t>has to pay for the insurer's </a:t>
            </a:r>
            <a:r>
              <a:rPr lang="en-US" sz="2200" dirty="0" smtClean="0">
                <a:latin typeface="Calibri" pitchFamily="34" charset="0"/>
              </a:rPr>
              <a:t>litigation </a:t>
            </a:r>
            <a:r>
              <a:rPr lang="en-US" sz="2200" dirty="0">
                <a:latin typeface="Calibri" pitchFamily="34" charset="0"/>
              </a:rPr>
              <a:t>costs </a:t>
            </a:r>
            <a:r>
              <a:rPr lang="en-US" sz="2200" dirty="0" smtClean="0">
                <a:latin typeface="Calibri" pitchFamily="34" charset="0"/>
              </a:rPr>
              <a:t>(“the </a:t>
            </a:r>
            <a:r>
              <a:rPr lang="en-US" sz="2200" dirty="0">
                <a:latin typeface="Calibri" pitchFamily="34" charset="0"/>
              </a:rPr>
              <a:t>loser pays it </a:t>
            </a:r>
            <a:r>
              <a:rPr lang="en-US" sz="2200" dirty="0" smtClean="0">
                <a:latin typeface="Calibri" pitchFamily="34" charset="0"/>
              </a:rPr>
              <a:t>all”) </a:t>
            </a:r>
            <a:r>
              <a:rPr lang="en-US" sz="2200" dirty="0">
                <a:latin typeface="Calibri" pitchFamily="34" charset="0"/>
              </a:rPr>
              <a:t>including the insured's proportion. If the proceedings are fully</a:t>
            </a:r>
            <a:r>
              <a:rPr lang="en-US" sz="2200" i="1" dirty="0">
                <a:latin typeface="Calibri" pitchFamily="34" charset="0"/>
              </a:rPr>
              <a:t> </a:t>
            </a:r>
            <a:r>
              <a:rPr lang="en-US" sz="2200" dirty="0" smtClean="0">
                <a:latin typeface="Calibri" pitchFamily="34" charset="0"/>
              </a:rPr>
              <a:t>or partially </a:t>
            </a:r>
            <a:r>
              <a:rPr lang="en-US" sz="2200" dirty="0">
                <a:latin typeface="Calibri" pitchFamily="34" charset="0"/>
              </a:rPr>
              <a:t>unsuccessful the insurer </a:t>
            </a:r>
            <a:r>
              <a:rPr lang="en-US" sz="2200" dirty="0" smtClean="0">
                <a:latin typeface="Calibri" pitchFamily="34" charset="0"/>
              </a:rPr>
              <a:t>may </a:t>
            </a:r>
            <a:r>
              <a:rPr lang="en-US" sz="2200" dirty="0">
                <a:latin typeface="Calibri" pitchFamily="34" charset="0"/>
              </a:rPr>
              <a:t>claim from </a:t>
            </a:r>
            <a:r>
              <a:rPr lang="en-US" sz="2200" dirty="0" smtClean="0">
                <a:latin typeface="Calibri" pitchFamily="34" charset="0"/>
              </a:rPr>
              <a:t>the insured </a:t>
            </a:r>
            <a:r>
              <a:rPr lang="en-US" sz="2200" dirty="0">
                <a:latin typeface="Calibri" pitchFamily="34" charset="0"/>
              </a:rPr>
              <a:t>the proportionate part of the litigation </a:t>
            </a:r>
            <a:r>
              <a:rPr lang="en-US" sz="2200" dirty="0" smtClean="0">
                <a:latin typeface="Calibri" pitchFamily="34" charset="0"/>
              </a:rPr>
              <a:t>costs. </a:t>
            </a:r>
            <a:endParaRPr lang="de-DE" sz="2200" b="1" dirty="0" smtClean="0">
              <a:latin typeface="Calibri" pitchFamily="34" charset="0"/>
            </a:endParaRPr>
          </a:p>
        </p:txBody>
      </p:sp>
      <p:sp>
        <p:nvSpPr>
          <p:cNvPr id="11" name="Text Box 25"/>
          <p:cNvSpPr txBox="1">
            <a:spLocks noChangeArrowheads="1"/>
          </p:cNvSpPr>
          <p:nvPr/>
        </p:nvSpPr>
        <p:spPr bwMode="auto">
          <a:xfrm>
            <a:off x="1835150" y="5705475"/>
            <a:ext cx="6408738"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de-DE" sz="1000" dirty="0">
                <a:solidFill>
                  <a:schemeClr val="bg2"/>
                </a:solidFill>
                <a:latin typeface="Verdana" pitchFamily="34" charset="0"/>
              </a:rPr>
              <a:t>Prof. Dr. Robert Koch LL.M. (McGill), </a:t>
            </a:r>
            <a:r>
              <a:rPr lang="de-DE" sz="1000" dirty="0" smtClean="0">
                <a:solidFill>
                  <a:schemeClr val="bg2"/>
                </a:solidFill>
                <a:latin typeface="Verdana" pitchFamily="34" charset="0"/>
              </a:rPr>
              <a:t>Institute </a:t>
            </a:r>
            <a:r>
              <a:rPr lang="de-DE" sz="1000" dirty="0" err="1" smtClean="0">
                <a:solidFill>
                  <a:schemeClr val="bg2"/>
                </a:solidFill>
                <a:latin typeface="Verdana" pitchFamily="34" charset="0"/>
              </a:rPr>
              <a:t>of</a:t>
            </a:r>
            <a:r>
              <a:rPr lang="de-DE" sz="1000" dirty="0" smtClean="0">
                <a:solidFill>
                  <a:schemeClr val="bg2"/>
                </a:solidFill>
                <a:latin typeface="Verdana" pitchFamily="34" charset="0"/>
              </a:rPr>
              <a:t> Insurance Law</a:t>
            </a:r>
            <a:endParaRPr lang="de-DE" sz="1000" dirty="0">
              <a:solidFill>
                <a:schemeClr val="bg2"/>
              </a:solidFill>
              <a:latin typeface="Verdana" pitchFamily="34" charset="0"/>
            </a:endParaRPr>
          </a:p>
        </p:txBody>
      </p:sp>
    </p:spTree>
    <p:extLst>
      <p:ext uri="{BB962C8B-B14F-4D97-AF65-F5344CB8AC3E}">
        <p14:creationId xmlns:p14="http://schemas.microsoft.com/office/powerpoint/2010/main" val="2675418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9"/>
          <p:cNvSpPr>
            <a:spLocks noChangeArrowheads="1"/>
          </p:cNvSpPr>
          <p:nvPr/>
        </p:nvSpPr>
        <p:spPr bwMode="auto">
          <a:xfrm>
            <a:off x="381000" y="260648"/>
            <a:ext cx="8223250" cy="518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ts val="0"/>
              </a:spcBef>
              <a:spcAft>
                <a:spcPts val="0"/>
              </a:spcAft>
              <a:tabLst>
                <a:tab pos="441325" algn="l"/>
              </a:tabLst>
              <a:defRPr/>
            </a:pPr>
            <a:endParaRPr lang="en-US" sz="2200" dirty="0" smtClean="0">
              <a:latin typeface="Calibri" pitchFamily="34" charset="0"/>
              <a:cs typeface="Calibri" pitchFamily="34" charset="0"/>
            </a:endParaRPr>
          </a:p>
        </p:txBody>
      </p:sp>
      <p:pic>
        <p:nvPicPr>
          <p:cNvPr id="3075" name="Picture 18" descr="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40650" y="5516563"/>
            <a:ext cx="1222375" cy="1341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22" descr="UHH_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516563"/>
            <a:ext cx="2700338" cy="1085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43" name="Rectangle 23"/>
          <p:cNvSpPr>
            <a:spLocks noChangeArrowheads="1"/>
          </p:cNvSpPr>
          <p:nvPr/>
        </p:nvSpPr>
        <p:spPr bwMode="auto">
          <a:xfrm>
            <a:off x="755650" y="1987550"/>
            <a:ext cx="7848600" cy="3025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defRPr/>
            </a:pPr>
            <a:endParaRPr lang="de-DE" dirty="0">
              <a:solidFill>
                <a:schemeClr val="tx2"/>
              </a:solidFill>
              <a:latin typeface="+mj-lt"/>
              <a:ea typeface="Times New Roman" pitchFamily="18" charset="0"/>
              <a:cs typeface="Arial" charset="0"/>
            </a:endParaRPr>
          </a:p>
        </p:txBody>
      </p:sp>
      <p:sp>
        <p:nvSpPr>
          <p:cNvPr id="3079" name="Line 24"/>
          <p:cNvSpPr>
            <a:spLocks noChangeShapeType="1"/>
          </p:cNvSpPr>
          <p:nvPr/>
        </p:nvSpPr>
        <p:spPr bwMode="auto">
          <a:xfrm>
            <a:off x="0" y="5589588"/>
            <a:ext cx="9144000" cy="0"/>
          </a:xfrm>
          <a:prstGeom prst="line">
            <a:avLst/>
          </a:prstGeom>
          <a:noFill/>
          <a:ln w="9525">
            <a:solidFill>
              <a:srgbClr val="C2CFE7"/>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dirty="0"/>
          </a:p>
        </p:txBody>
      </p:sp>
      <p:sp>
        <p:nvSpPr>
          <p:cNvPr id="5" name="Rechteck 4"/>
          <p:cNvSpPr/>
          <p:nvPr/>
        </p:nvSpPr>
        <p:spPr>
          <a:xfrm>
            <a:off x="395536" y="148570"/>
            <a:ext cx="6102350" cy="276999"/>
          </a:xfrm>
          <a:prstGeom prst="rect">
            <a:avLst/>
          </a:prstGeom>
        </p:spPr>
        <p:txBody>
          <a:bodyPr wrap="square">
            <a:spAutoFit/>
          </a:bodyPr>
          <a:lstStyle/>
          <a:p>
            <a:r>
              <a:rPr lang="en-US" sz="1200" b="1" dirty="0" smtClean="0">
                <a:latin typeface="+mj-lt"/>
              </a:rPr>
              <a:t>AILA 2013 Working </a:t>
            </a:r>
            <a:r>
              <a:rPr lang="en-US" sz="1200" b="1" dirty="0">
                <a:latin typeface="+mj-lt"/>
              </a:rPr>
              <a:t>Party „Marine Insurance“</a:t>
            </a:r>
            <a:endParaRPr lang="de-DE" sz="1200" b="1" dirty="0">
              <a:latin typeface="+mj-lt"/>
            </a:endParaRPr>
          </a:p>
        </p:txBody>
      </p:sp>
      <p:graphicFrame>
        <p:nvGraphicFramePr>
          <p:cNvPr id="3" name="Tabelle 2"/>
          <p:cNvGraphicFramePr>
            <a:graphicFrameLocks noGrp="1"/>
          </p:cNvGraphicFramePr>
          <p:nvPr>
            <p:extLst>
              <p:ext uri="{D42A27DB-BD31-4B8C-83A1-F6EECF244321}">
                <p14:modId xmlns:p14="http://schemas.microsoft.com/office/powerpoint/2010/main" val="1736815719"/>
              </p:ext>
            </p:extLst>
          </p:nvPr>
        </p:nvGraphicFramePr>
        <p:xfrm>
          <a:off x="179512" y="742920"/>
          <a:ext cx="8783512" cy="4846320"/>
        </p:xfrm>
        <a:graphic>
          <a:graphicData uri="http://schemas.openxmlformats.org/drawingml/2006/table">
            <a:tbl>
              <a:tblPr firstRow="1" bandRow="1">
                <a:tableStyleId>{5C22544A-7EE6-4342-B048-85BDC9FD1C3A}</a:tableStyleId>
              </a:tblPr>
              <a:tblGrid>
                <a:gridCol w="4391756"/>
                <a:gridCol w="4391756"/>
              </a:tblGrid>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2000" b="1" dirty="0" err="1" smtClean="0">
                          <a:latin typeface="Calibri" pitchFamily="34" charset="0"/>
                        </a:rPr>
                        <a:t>Rome</a:t>
                      </a:r>
                      <a:r>
                        <a:rPr lang="de-DE" sz="2000" b="1" dirty="0" smtClean="0">
                          <a:latin typeface="Calibri" pitchFamily="34" charset="0"/>
                        </a:rPr>
                        <a:t> I Regulation</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1" dirty="0" smtClean="0">
                          <a:latin typeface="Calibri" pitchFamily="34" charset="0"/>
                        </a:rPr>
                        <a:t>Rome II Regulation</a:t>
                      </a: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2000" b="1" dirty="0" err="1" smtClean="0">
                          <a:latin typeface="Calibri" pitchFamily="34" charset="0"/>
                        </a:rPr>
                        <a:t>Article</a:t>
                      </a:r>
                      <a:r>
                        <a:rPr lang="de-DE" sz="2000" b="1" dirty="0" smtClean="0">
                          <a:latin typeface="Calibri" pitchFamily="34" charset="0"/>
                        </a:rPr>
                        <a:t> 15 (Legal </a:t>
                      </a:r>
                      <a:r>
                        <a:rPr lang="de-DE" sz="2000" b="1" dirty="0" err="1" smtClean="0">
                          <a:latin typeface="Calibri" pitchFamily="34" charset="0"/>
                        </a:rPr>
                        <a:t>subrogation</a:t>
                      </a:r>
                      <a:r>
                        <a:rPr lang="de-DE" sz="2000" b="1" dirty="0" smtClean="0">
                          <a:latin typeface="Calibri" pitchFamily="34" charset="0"/>
                        </a:rPr>
                        <a:t>)</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1" dirty="0" smtClean="0">
                          <a:latin typeface="Calibri" pitchFamily="34" charset="0"/>
                        </a:rPr>
                        <a:t>Article 19 (Subrogation)</a:t>
                      </a:r>
                    </a:p>
                  </a:txBody>
                  <a:tcPr/>
                </a:tc>
              </a:tr>
              <a:tr h="370840">
                <a:tc>
                  <a:txBody>
                    <a:bodyPr/>
                    <a:lstStyle/>
                    <a:p>
                      <a:r>
                        <a:rPr lang="en-US" sz="2000" dirty="0" smtClean="0">
                          <a:latin typeface="Calibri" pitchFamily="34" charset="0"/>
                        </a:rPr>
                        <a:t>Where a person (the creditor) has a </a:t>
                      </a:r>
                      <a:r>
                        <a:rPr lang="en-US" sz="2000" b="1" dirty="0" smtClean="0">
                          <a:latin typeface="Calibri" pitchFamily="34" charset="0"/>
                        </a:rPr>
                        <a:t>contractual claim </a:t>
                      </a:r>
                      <a:r>
                        <a:rPr lang="en-US" sz="2000" dirty="0" smtClean="0">
                          <a:latin typeface="Calibri" pitchFamily="34" charset="0"/>
                        </a:rPr>
                        <a:t>against another (the debtor) and a third person has a duty to satisfy the creditor, or has in fact satisfied the creditor in discharge of that duty, </a:t>
                      </a:r>
                      <a:r>
                        <a:rPr lang="en-US" sz="2000" b="1" dirty="0" smtClean="0">
                          <a:latin typeface="Calibri" pitchFamily="34" charset="0"/>
                        </a:rPr>
                        <a:t>the law which governs the third person's duty to satisfy the creditor shall determine whether and to what extent the third person is entitled to exercise against the debtor the rights which the creditor had against the debtor under the law governing their </a:t>
                      </a:r>
                      <a:r>
                        <a:rPr lang="de-DE" sz="2000" b="1" dirty="0" err="1" smtClean="0">
                          <a:latin typeface="Calibri" pitchFamily="34" charset="0"/>
                        </a:rPr>
                        <a:t>relationship</a:t>
                      </a:r>
                      <a:r>
                        <a:rPr lang="de-DE" sz="2000" b="1" dirty="0" smtClean="0">
                          <a:latin typeface="Calibri" pitchFamily="34" charset="0"/>
                        </a:rPr>
                        <a:t>.</a:t>
                      </a:r>
                      <a:endParaRPr lang="de-DE" sz="2000" b="1" dirty="0"/>
                    </a:p>
                  </a:txBody>
                  <a:tcPr/>
                </a:tc>
                <a:tc>
                  <a:txBody>
                    <a:bodyPr/>
                    <a:lstStyle/>
                    <a:p>
                      <a:r>
                        <a:rPr lang="en-US" sz="2000" dirty="0" smtClean="0">
                          <a:latin typeface="Calibri" pitchFamily="34" charset="0"/>
                        </a:rPr>
                        <a:t>Where a person (the creditor) has a </a:t>
                      </a:r>
                      <a:r>
                        <a:rPr lang="en-US" sz="2000" b="1" dirty="0" smtClean="0">
                          <a:latin typeface="Calibri" pitchFamily="34" charset="0"/>
                        </a:rPr>
                        <a:t>non-contractual claim </a:t>
                      </a:r>
                      <a:r>
                        <a:rPr lang="en-US" sz="2000" dirty="0" smtClean="0">
                          <a:latin typeface="Calibri" pitchFamily="34" charset="0"/>
                        </a:rPr>
                        <a:t>upon another (the debtor), and a third person has a duty to satisfy the creditor, or has in fact satisfied the creditor in discharge of that duty, </a:t>
                      </a:r>
                      <a:r>
                        <a:rPr lang="en-US" sz="2000" b="0" dirty="0" smtClean="0">
                          <a:latin typeface="Calibri" pitchFamily="34" charset="0"/>
                        </a:rPr>
                        <a:t>the law which governs the third person’s duty to satisfy the creditor</a:t>
                      </a:r>
                      <a:r>
                        <a:rPr lang="en-US" sz="2000" dirty="0" smtClean="0">
                          <a:latin typeface="Calibri" pitchFamily="34" charset="0"/>
                        </a:rPr>
                        <a:t> shall determine whether, and the extent to which, the third person is entitled to exercise against the debtor the rights which the creditor had against the debtor under the law governing their relationship.</a:t>
                      </a:r>
                      <a:endParaRPr lang="de-DE" sz="2000" dirty="0"/>
                    </a:p>
                  </a:txBody>
                  <a:tcPr/>
                </a:tc>
              </a:tr>
            </a:tbl>
          </a:graphicData>
        </a:graphic>
      </p:graphicFrame>
      <p:sp>
        <p:nvSpPr>
          <p:cNvPr id="11" name="Text Box 25"/>
          <p:cNvSpPr txBox="1">
            <a:spLocks noChangeArrowheads="1"/>
          </p:cNvSpPr>
          <p:nvPr/>
        </p:nvSpPr>
        <p:spPr bwMode="auto">
          <a:xfrm>
            <a:off x="1835150" y="5705475"/>
            <a:ext cx="6408738"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de-DE" sz="1000" dirty="0">
                <a:solidFill>
                  <a:schemeClr val="bg2"/>
                </a:solidFill>
                <a:latin typeface="Verdana" pitchFamily="34" charset="0"/>
              </a:rPr>
              <a:t>Prof. Dr. Robert Koch LL.M. (McGill), </a:t>
            </a:r>
            <a:r>
              <a:rPr lang="de-DE" sz="1000" dirty="0" smtClean="0">
                <a:solidFill>
                  <a:schemeClr val="bg2"/>
                </a:solidFill>
                <a:latin typeface="Verdana" pitchFamily="34" charset="0"/>
              </a:rPr>
              <a:t>Institute </a:t>
            </a:r>
            <a:r>
              <a:rPr lang="de-DE" sz="1000" dirty="0" err="1" smtClean="0">
                <a:solidFill>
                  <a:schemeClr val="bg2"/>
                </a:solidFill>
                <a:latin typeface="Verdana" pitchFamily="34" charset="0"/>
              </a:rPr>
              <a:t>of</a:t>
            </a:r>
            <a:r>
              <a:rPr lang="de-DE" sz="1000" dirty="0" smtClean="0">
                <a:solidFill>
                  <a:schemeClr val="bg2"/>
                </a:solidFill>
                <a:latin typeface="Verdana" pitchFamily="34" charset="0"/>
              </a:rPr>
              <a:t> Insurance Law</a:t>
            </a:r>
            <a:endParaRPr lang="de-DE" sz="1000" dirty="0">
              <a:solidFill>
                <a:schemeClr val="bg2"/>
              </a:solidFill>
              <a:latin typeface="Verdana" pitchFamily="34" charset="0"/>
            </a:endParaRPr>
          </a:p>
        </p:txBody>
      </p:sp>
      <p:sp>
        <p:nvSpPr>
          <p:cNvPr id="4" name="Rechteck 3"/>
          <p:cNvSpPr/>
          <p:nvPr/>
        </p:nvSpPr>
        <p:spPr>
          <a:xfrm>
            <a:off x="107504" y="332656"/>
            <a:ext cx="8640960" cy="461665"/>
          </a:xfrm>
          <a:prstGeom prst="rect">
            <a:avLst/>
          </a:prstGeom>
        </p:spPr>
        <p:txBody>
          <a:bodyPr wrap="square">
            <a:spAutoFit/>
          </a:bodyPr>
          <a:lstStyle/>
          <a:p>
            <a:pPr defTabSz="361950">
              <a:spcAft>
                <a:spcPts val="1200"/>
              </a:spcAft>
            </a:pPr>
            <a:r>
              <a:rPr lang="en-US" b="1" dirty="0" smtClean="0">
                <a:latin typeface="Calibri" pitchFamily="34" charset="0"/>
              </a:rPr>
              <a:t>5.</a:t>
            </a:r>
            <a:r>
              <a:rPr lang="en-US" b="1" dirty="0">
                <a:latin typeface="Calibri" pitchFamily="34" charset="0"/>
              </a:rPr>
              <a:t>	</a:t>
            </a:r>
            <a:r>
              <a:rPr lang="en-US" b="1" dirty="0" smtClean="0">
                <a:latin typeface="Calibri" pitchFamily="34" charset="0"/>
              </a:rPr>
              <a:t>Law governing the insurer’s rights against the injuring party </a:t>
            </a:r>
            <a:endParaRPr lang="en-US" b="1" dirty="0">
              <a:latin typeface="Calibri" pitchFamily="34" charset="0"/>
            </a:endParaRPr>
          </a:p>
        </p:txBody>
      </p:sp>
    </p:spTree>
    <p:extLst>
      <p:ext uri="{BB962C8B-B14F-4D97-AF65-F5344CB8AC3E}">
        <p14:creationId xmlns:p14="http://schemas.microsoft.com/office/powerpoint/2010/main" val="2204145429"/>
      </p:ext>
    </p:extLst>
  </p:cSld>
  <p:clrMapOvr>
    <a:masterClrMapping/>
  </p:clrMapOvr>
  <p:timing>
    <p:tnLst>
      <p:par>
        <p:cTn id="1" dur="indefinite" restart="never" nodeType="tmRoot"/>
      </p:par>
    </p:tnLst>
  </p:timing>
</p:sld>
</file>

<file path=ppt/theme/theme1.xml><?xml version="1.0" encoding="utf-8"?>
<a:theme xmlns:a="http://schemas.openxmlformats.org/drawingml/2006/main" name="Standarddesign">
  <a:themeElements>
    <a:clrScheme name="Standard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tandarddesign">
      <a:majorFont>
        <a:latin typeface="Arial"/>
        <a:ea typeface=""/>
        <a:cs typeface=""/>
      </a:majorFont>
      <a:minorFont>
        <a:latin typeface="Times New Roman"/>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andard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andard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andard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andard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andard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andard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andard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TotalTime>
  <Words>794</Words>
  <Application>Microsoft Office PowerPoint</Application>
  <PresentationFormat>On-screen Show (4:3)</PresentationFormat>
  <Paragraphs>130</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Standarddesign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dahmer + dörner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Joerg</dc:creator>
  <cp:lastModifiedBy>User</cp:lastModifiedBy>
  <cp:revision>369</cp:revision>
  <cp:lastPrinted>2013-08-14T09:04:48Z</cp:lastPrinted>
  <dcterms:created xsi:type="dcterms:W3CDTF">2007-11-15T07:47:50Z</dcterms:created>
  <dcterms:modified xsi:type="dcterms:W3CDTF">2013-09-29T19:11:31Z</dcterms:modified>
</cp:coreProperties>
</file>