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5" r:id="rId3"/>
    <p:sldMasterId id="2147483696" r:id="rId4"/>
    <p:sldMasterId id="2147483697" r:id="rId5"/>
    <p:sldMasterId id="2147483698" r:id="rId6"/>
    <p:sldMasterId id="2147483699" r:id="rId7"/>
    <p:sldMasterId id="2147483700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</p:sldIdLst>
  <p:sldSz cy="7620000" cx="9144000"/>
  <p:notesSz cx="6662725" cy="9926625"/>
  <p:embeddedFontLst>
    <p:embeddedFont>
      <p:font typeface="Tahoma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slide" Target="slides/slide26.xml"/><Relationship Id="rId12" Type="http://schemas.openxmlformats.org/officeDocument/2006/relationships/slide" Target="slides/slide3.xml"/><Relationship Id="rId34" Type="http://schemas.openxmlformats.org/officeDocument/2006/relationships/slide" Target="slides/slide25.xml"/><Relationship Id="rId15" Type="http://schemas.openxmlformats.org/officeDocument/2006/relationships/slide" Target="slides/slide6.xml"/><Relationship Id="rId37" Type="http://schemas.openxmlformats.org/officeDocument/2006/relationships/slide" Target="slides/slide28.xml"/><Relationship Id="rId14" Type="http://schemas.openxmlformats.org/officeDocument/2006/relationships/slide" Target="slides/slide5.xml"/><Relationship Id="rId36" Type="http://schemas.openxmlformats.org/officeDocument/2006/relationships/slide" Target="slides/slide27.xml"/><Relationship Id="rId17" Type="http://schemas.openxmlformats.org/officeDocument/2006/relationships/slide" Target="slides/slide8.xml"/><Relationship Id="rId39" Type="http://schemas.openxmlformats.org/officeDocument/2006/relationships/font" Target="fonts/Tahoma-bold.fntdata"/><Relationship Id="rId16" Type="http://schemas.openxmlformats.org/officeDocument/2006/relationships/slide" Target="slides/slide7.xml"/><Relationship Id="rId38" Type="http://schemas.openxmlformats.org/officeDocument/2006/relationships/font" Target="fonts/Tahoma-regular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8860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776662" y="0"/>
            <a:ext cx="28860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31337"/>
            <a:ext cx="28860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776662" y="9431337"/>
            <a:ext cx="2886075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150" lIns="94325" rIns="94325" wrap="square" tIns="47150">
            <a:noAutofit/>
          </a:bodyPr>
          <a:lstStyle/>
          <a:p>
            <a:pPr indent="-7620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2" name="Shape 452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9" name="Shape 469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8" name="Shape 478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6" name="Shape 486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0" name="Shape 510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8" name="Shape 518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5" name="Shape 525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" type="body"/>
          </p:nvPr>
        </p:nvSpPr>
        <p:spPr>
          <a:xfrm>
            <a:off x="889000" y="4714875"/>
            <a:ext cx="4884737" cy="44656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x="1096962" y="744537"/>
            <a:ext cx="4468812" cy="372586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שקופית כותרת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11188" y="1970270"/>
            <a:ext cx="7772400" cy="1633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3889379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כותרת בלבד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השוואה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305153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705681"/>
            <a:ext cx="4040188" cy="7108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sz="2400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57200" y="2416528"/>
            <a:ext cx="4040188" cy="439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sz="2400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3" type="body"/>
          </p:nvPr>
        </p:nvSpPr>
        <p:spPr>
          <a:xfrm>
            <a:off x="4645033" y="1705681"/>
            <a:ext cx="4041775" cy="7108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sz="2400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4" type="body"/>
          </p:nvPr>
        </p:nvSpPr>
        <p:spPr>
          <a:xfrm>
            <a:off x="4645033" y="2416528"/>
            <a:ext cx="4041775" cy="4390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sz="2400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שני תכנים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1778000"/>
            <a:ext cx="4038600" cy="50288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sz="2800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648200" y="1778000"/>
            <a:ext cx="4038600" cy="50288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sz="2800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כותרת מקטע עליונה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722313" y="4896560"/>
            <a:ext cx="7772400" cy="15134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722313" y="3229684"/>
            <a:ext cx="7772400" cy="16668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sz="2000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AndTx">
  <p:cSld name="כותרת, תוכן וטקסט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1455738" y="-111124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778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4648200" y="1778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OverObj">
  <p:cSld name="כותרת וטקסט על פני תוכן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455738" y="-111124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778000"/>
            <a:ext cx="82296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57200" y="4368800"/>
            <a:ext cx="82296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Obj">
  <p:cSld name="כותרת, טקסט ותוכן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1455738" y="-111124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778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x="4648200" y="1778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OverTx">
  <p:cSld name="כותרת ו-2 תכנים על פני טקסט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455738" y="-111124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778000"/>
            <a:ext cx="40386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x="4648200" y="1778000"/>
            <a:ext cx="40386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3" type="body"/>
          </p:nvPr>
        </p:nvSpPr>
        <p:spPr>
          <a:xfrm>
            <a:off x="457200" y="4368800"/>
            <a:ext cx="82296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Media">
  <p:cSld name="כותרת, סרטון מדיה וטקסט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1455738" y="-111124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778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/>
          <p:nvPr>
            <p:ph idx="2" type="media"/>
          </p:nvPr>
        </p:nvSpPr>
        <p:spPr>
          <a:xfrm>
            <a:off x="4648200" y="1778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bl">
  <p:cSld name="כותרת וטבלה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1455738" y="-111124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כותרת ותוכן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778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כותרת אנכית וטקסט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 rot="5400000">
            <a:off x="5072856" y="2194721"/>
            <a:ext cx="6918326" cy="230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 rot="5400000">
            <a:off x="382587" y="-36510"/>
            <a:ext cx="6918326" cy="67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כותרת וטקסט אנכי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 rot="5400000">
            <a:off x="2057400" y="177800"/>
            <a:ext cx="50292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תמונה עם כיתוב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1792288" y="5334000"/>
            <a:ext cx="5486400" cy="6302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Shape 147"/>
          <p:cNvSpPr/>
          <p:nvPr>
            <p:ph idx="2" type="pic"/>
          </p:nvPr>
        </p:nvSpPr>
        <p:spPr>
          <a:xfrm>
            <a:off x="1792288" y="681038"/>
            <a:ext cx="5486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1792288" y="5964238"/>
            <a:ext cx="5486400" cy="893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2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2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תוכן עם כיתוב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16" y="303222"/>
            <a:ext cx="3008313" cy="1290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575050" y="303213"/>
            <a:ext cx="5111750" cy="6503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2" type="body"/>
          </p:nvPr>
        </p:nvSpPr>
        <p:spPr>
          <a:xfrm>
            <a:off x="457216" y="1593856"/>
            <a:ext cx="3008313" cy="5213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2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2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ריק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כותרת בלבד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השוואה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304800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704976"/>
            <a:ext cx="4040188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2" type="body"/>
          </p:nvPr>
        </p:nvSpPr>
        <p:spPr>
          <a:xfrm>
            <a:off x="457200" y="2416178"/>
            <a:ext cx="4040188" cy="43910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3" type="body"/>
          </p:nvPr>
        </p:nvSpPr>
        <p:spPr>
          <a:xfrm>
            <a:off x="4645033" y="1704976"/>
            <a:ext cx="4041775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4" type="body"/>
          </p:nvPr>
        </p:nvSpPr>
        <p:spPr>
          <a:xfrm>
            <a:off x="4645033" y="2416178"/>
            <a:ext cx="4041775" cy="43910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שני תכנים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778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2" type="body"/>
          </p:nvPr>
        </p:nvSpPr>
        <p:spPr>
          <a:xfrm>
            <a:off x="4648200" y="1778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כותרת מקטע עליונה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722313" y="4895850"/>
            <a:ext cx="7772400" cy="15144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722313" y="3228975"/>
            <a:ext cx="7772400" cy="16668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כותרת ותוכן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778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chart">
  <p:cSld name="כותרת ותרשים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1455738" y="-111121"/>
            <a:ext cx="8229600" cy="127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/>
          <p:nvPr>
            <p:ph idx="2" type="chart"/>
          </p:nvPr>
        </p:nvSpPr>
        <p:spPr>
          <a:xfrm>
            <a:off x="457200" y="1778000"/>
            <a:ext cx="8229600" cy="50288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sz="3200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AndTx">
  <p:cSld name="כותרת, תוכן וטקסט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1455738" y="-111124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778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2" type="body"/>
          </p:nvPr>
        </p:nvSpPr>
        <p:spPr>
          <a:xfrm>
            <a:off x="4648200" y="1778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OverObj">
  <p:cSld name="כותרת וטקסט על פני תוכן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1455738" y="-111124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57200" y="1778000"/>
            <a:ext cx="82296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2" type="body"/>
          </p:nvPr>
        </p:nvSpPr>
        <p:spPr>
          <a:xfrm>
            <a:off x="457200" y="4368800"/>
            <a:ext cx="82296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Obj">
  <p:cSld name="כותרת, טקסט ותוכן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1455738" y="-111124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457200" y="1778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2" type="body"/>
          </p:nvPr>
        </p:nvSpPr>
        <p:spPr>
          <a:xfrm>
            <a:off x="4648200" y="1778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OverTx">
  <p:cSld name="כותרת ו-2 תכנים על פני טקסט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1455738" y="-111124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457200" y="1778000"/>
            <a:ext cx="40386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2" type="body"/>
          </p:nvPr>
        </p:nvSpPr>
        <p:spPr>
          <a:xfrm>
            <a:off x="4648200" y="1778000"/>
            <a:ext cx="40386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3" type="body"/>
          </p:nvPr>
        </p:nvSpPr>
        <p:spPr>
          <a:xfrm>
            <a:off x="457200" y="4368800"/>
            <a:ext cx="82296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Media">
  <p:cSld name="כותרת, סרטון מדיה וטקסט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1455738" y="-111124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57200" y="1778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Shape 225"/>
          <p:cNvSpPr/>
          <p:nvPr>
            <p:ph idx="2" type="media"/>
          </p:nvPr>
        </p:nvSpPr>
        <p:spPr>
          <a:xfrm>
            <a:off x="4648200" y="1778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bl">
  <p:cSld name="כותרת וטבלה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1455738" y="-111124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כותרת אנכית וטקסט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 rot="5400000">
            <a:off x="5072856" y="2194721"/>
            <a:ext cx="6918326" cy="230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 rot="5400000">
            <a:off x="382587" y="-36510"/>
            <a:ext cx="6918326" cy="67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כותרת וטקסט אנכי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 rot="5400000">
            <a:off x="2057400" y="177800"/>
            <a:ext cx="50292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תמונה עם כיתוב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1792288" y="5334000"/>
            <a:ext cx="5486400" cy="6302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Shape 244"/>
          <p:cNvSpPr/>
          <p:nvPr>
            <p:ph idx="2" type="pic"/>
          </p:nvPr>
        </p:nvSpPr>
        <p:spPr>
          <a:xfrm>
            <a:off x="1792288" y="681038"/>
            <a:ext cx="5486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1792288" y="5964238"/>
            <a:ext cx="5486400" cy="893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2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2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תוכן עם כיתוב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57214" y="303220"/>
            <a:ext cx="3008313" cy="12906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575050" y="303213"/>
            <a:ext cx="5111750" cy="6503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2" type="body"/>
          </p:nvPr>
        </p:nvSpPr>
        <p:spPr>
          <a:xfrm>
            <a:off x="457214" y="1593856"/>
            <a:ext cx="3008313" cy="5213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2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2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bl">
  <p:cSld name="כותרת וטבלה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1455738" y="-111121"/>
            <a:ext cx="8229600" cy="127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ריק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כותרת בלבד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השוואה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457200" y="304800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457200" y="1704976"/>
            <a:ext cx="4040188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2" type="body"/>
          </p:nvPr>
        </p:nvSpPr>
        <p:spPr>
          <a:xfrm>
            <a:off x="457200" y="2416178"/>
            <a:ext cx="4040188" cy="43910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Shape 265"/>
          <p:cNvSpPr txBox="1"/>
          <p:nvPr>
            <p:ph idx="3" type="body"/>
          </p:nvPr>
        </p:nvSpPr>
        <p:spPr>
          <a:xfrm>
            <a:off x="4645033" y="1704976"/>
            <a:ext cx="4041775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1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6" name="Shape 266"/>
          <p:cNvSpPr txBox="1"/>
          <p:nvPr>
            <p:ph idx="4" type="body"/>
          </p:nvPr>
        </p:nvSpPr>
        <p:spPr>
          <a:xfrm>
            <a:off x="4645033" y="2416178"/>
            <a:ext cx="4041775" cy="43910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Shape 267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שני תכנים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457200" y="1778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2" type="body"/>
          </p:nvPr>
        </p:nvSpPr>
        <p:spPr>
          <a:xfrm>
            <a:off x="4648200" y="1778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כותרת מקטע עליונה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722313" y="4895850"/>
            <a:ext cx="7772400" cy="15144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722313" y="3228975"/>
            <a:ext cx="7772400" cy="16668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Shape 279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כותרת ותוכן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457200" y="1778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שקופית כותרת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ctrTitle"/>
          </p:nvPr>
        </p:nvSpPr>
        <p:spPr>
          <a:xfrm>
            <a:off x="611188" y="1970097"/>
            <a:ext cx="7772400" cy="163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Shape 293"/>
          <p:cNvSpPr txBox="1"/>
          <p:nvPr>
            <p:ph idx="1" type="subTitle"/>
          </p:nvPr>
        </p:nvSpPr>
        <p:spPr>
          <a:xfrm>
            <a:off x="1371600" y="3889384"/>
            <a:ext cx="6400800" cy="1947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שקופית כותרת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ctrTitle"/>
          </p:nvPr>
        </p:nvSpPr>
        <p:spPr>
          <a:xfrm>
            <a:off x="611188" y="1970096"/>
            <a:ext cx="7772400" cy="1633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" type="subTitle"/>
          </p:nvPr>
        </p:nvSpPr>
        <p:spPr>
          <a:xfrm>
            <a:off x="1371600" y="3889383"/>
            <a:ext cx="6400800" cy="1947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Shape 304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כותרת אנכית וטקסט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 rot="5400000">
            <a:off x="5073033" y="2194545"/>
            <a:ext cx="6917973" cy="230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 rot="5400000">
            <a:off x="382764" y="-36686"/>
            <a:ext cx="6917973" cy="67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sz="3200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כותרת וטקסט אנכי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 rot="5400000">
            <a:off x="2057400" y="177800"/>
            <a:ext cx="50292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sz="3200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תמונה עם כיתוב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1792288" y="5334001"/>
            <a:ext cx="5486400" cy="62970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/>
          <p:nvPr>
            <p:ph idx="2" type="pic"/>
          </p:nvPr>
        </p:nvSpPr>
        <p:spPr>
          <a:xfrm>
            <a:off x="1792288" y="680861"/>
            <a:ext cx="5486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sz="3200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1792288" y="5963710"/>
            <a:ext cx="5486400" cy="8942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sz="1400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2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2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תוכן עם כיתוב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9" y="303392"/>
            <a:ext cx="3008313" cy="12911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575050" y="303394"/>
            <a:ext cx="5111750" cy="6503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sz="3200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57209" y="1594556"/>
            <a:ext cx="3008313" cy="52122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2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sz="1400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spcBef>
                <a:spcPts val="2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spcBef>
                <a:spcPts val="2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1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1" algn="r">
              <a:spcBef>
                <a:spcPts val="1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  <a:defRPr b="0" i="0" sz="9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ריק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jpg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slideLayout" Target="../slideLayouts/slideLayout1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image" Target="../media/image4.jp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7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18" Type="http://schemas.openxmlformats.org/officeDocument/2006/relationships/theme" Target="../theme/theme6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jpg"/><Relationship Id="rId3" Type="http://schemas.openxmlformats.org/officeDocument/2006/relationships/slideLayout" Target="../slideLayouts/slideLayout46.xml"/><Relationship Id="rId4" Type="http://schemas.openxmlformats.org/officeDocument/2006/relationships/theme" Target="../theme/theme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jpg"/><Relationship Id="rId3" Type="http://schemas.openxmlformats.org/officeDocument/2006/relationships/slideLayout" Target="../slideLayouts/slideLayout47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ader" id="10" name="Shape 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12" y="5372100"/>
            <a:ext cx="8954956" cy="149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hape 11"/>
          <p:cNvCxnSpPr/>
          <p:nvPr/>
        </p:nvCxnSpPr>
        <p:spPr>
          <a:xfrm>
            <a:off x="-128587" y="5367337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0" y="6931025"/>
            <a:ext cx="8823641" cy="698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lefixed" id="13" name="Shape 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9550"/>
            <a:ext cx="9099499" cy="15065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778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/>
        </p:nvSpPr>
        <p:spPr>
          <a:xfrm>
            <a:off x="2195512" y="369887"/>
            <a:ext cx="5832475" cy="3984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778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/>
        </p:nvSpPr>
        <p:spPr>
          <a:xfrm>
            <a:off x="117475" y="7170737"/>
            <a:ext cx="287337" cy="2492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titlefixed" id="28" name="Shape 28"/>
          <p:cNvPicPr preferRelativeResize="0"/>
          <p:nvPr/>
        </p:nvPicPr>
        <p:blipFill rotWithShape="1">
          <a:blip r:embed="rId2">
            <a:alphaModFix/>
          </a:blip>
          <a:srcRect b="21193" l="59445" r="0" t="0"/>
          <a:stretch/>
        </p:blipFill>
        <p:spPr>
          <a:xfrm>
            <a:off x="6911975" y="6832600"/>
            <a:ext cx="2042647" cy="65881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250825" y="1184275"/>
            <a:ext cx="8693150" cy="58070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195512" y="369887"/>
            <a:ext cx="5832475" cy="3984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778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/>
        </p:nvSpPr>
        <p:spPr>
          <a:xfrm>
            <a:off x="117475" y="7170737"/>
            <a:ext cx="287337" cy="2492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8" name="Shape 98"/>
          <p:cNvSpPr txBox="1"/>
          <p:nvPr/>
        </p:nvSpPr>
        <p:spPr>
          <a:xfrm>
            <a:off x="0" y="0"/>
            <a:ext cx="1979612" cy="1001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250825" y="1184275"/>
            <a:ext cx="8693150" cy="58070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2195512" y="369887"/>
            <a:ext cx="5832475" cy="3984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57200" y="1778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Shape 193"/>
          <p:cNvSpPr txBox="1"/>
          <p:nvPr/>
        </p:nvSpPr>
        <p:spPr>
          <a:xfrm>
            <a:off x="117475" y="7170737"/>
            <a:ext cx="287337" cy="2492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0" y="704850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5" name="Shape 195"/>
          <p:cNvSpPr txBox="1"/>
          <p:nvPr/>
        </p:nvSpPr>
        <p:spPr>
          <a:xfrm>
            <a:off x="0" y="0"/>
            <a:ext cx="1979612" cy="1001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ader" id="286" name="Shape 286"/>
          <p:cNvPicPr preferRelativeResize="0"/>
          <p:nvPr/>
        </p:nvPicPr>
        <p:blipFill rotWithShape="1">
          <a:blip r:embed="rId2">
            <a:alphaModFix/>
          </a:blip>
          <a:srcRect b="0" l="0" r="37837" t="0"/>
          <a:stretch/>
        </p:blipFill>
        <p:spPr>
          <a:xfrm>
            <a:off x="61912" y="5372100"/>
            <a:ext cx="9057869" cy="21946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Shape 287"/>
          <p:cNvCxnSpPr/>
          <p:nvPr/>
        </p:nvCxnSpPr>
        <p:spPr>
          <a:xfrm flipH="1" rot="10800000">
            <a:off x="61912" y="5367337"/>
            <a:ext cx="8953500" cy="4762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88" name="Shape 288"/>
          <p:cNvSpPr txBox="1"/>
          <p:nvPr>
            <p:ph idx="1" type="body"/>
          </p:nvPr>
        </p:nvSpPr>
        <p:spPr>
          <a:xfrm>
            <a:off x="457200" y="1778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Shape 289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Shape 290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ader" id="296" name="Shape 296"/>
          <p:cNvPicPr preferRelativeResize="0"/>
          <p:nvPr/>
        </p:nvPicPr>
        <p:blipFill rotWithShape="1">
          <a:blip r:embed="rId2">
            <a:alphaModFix/>
          </a:blip>
          <a:srcRect b="0" l="0" r="37837" t="0"/>
          <a:stretch/>
        </p:blipFill>
        <p:spPr>
          <a:xfrm>
            <a:off x="61912" y="5372100"/>
            <a:ext cx="9057869" cy="21946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Shape 297"/>
          <p:cNvCxnSpPr/>
          <p:nvPr/>
        </p:nvCxnSpPr>
        <p:spPr>
          <a:xfrm flipH="1" rot="10800000">
            <a:off x="61912" y="5367337"/>
            <a:ext cx="8953500" cy="4762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98" name="Shape 298"/>
          <p:cNvSpPr txBox="1"/>
          <p:nvPr>
            <p:ph idx="1" type="body"/>
          </p:nvPr>
        </p:nvSpPr>
        <p:spPr>
          <a:xfrm>
            <a:off x="457200" y="1778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1" algn="r">
              <a:spcBef>
                <a:spcPts val="5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Shape 299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1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11" type="ftr"/>
          </p:nvPr>
        </p:nvSpPr>
        <p:spPr>
          <a:xfrm>
            <a:off x="3124200" y="6938962"/>
            <a:ext cx="28956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jpg"/><Relationship Id="rId4" Type="http://schemas.openxmlformats.org/officeDocument/2006/relationships/image" Target="../media/image3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15.jpg"/><Relationship Id="rId5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ctrTitle"/>
          </p:nvPr>
        </p:nvSpPr>
        <p:spPr>
          <a:xfrm>
            <a:off x="0" y="2009775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540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ahoma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Autonomous Vehicle</a:t>
            </a:r>
            <a:br>
              <a:rPr b="1" i="0" lang="en-US" sz="1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b="1" i="0" lang="en-US" sz="1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25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Liability, Insurance and Regulation</a:t>
            </a:r>
          </a:p>
        </p:txBody>
      </p:sp>
      <p:sp>
        <p:nvSpPr>
          <p:cNvPr id="310" name="Shape 310"/>
          <p:cNvSpPr txBox="1"/>
          <p:nvPr>
            <p:ph idx="1" type="subTitle"/>
          </p:nvPr>
        </p:nvSpPr>
        <p:spPr>
          <a:xfrm>
            <a:off x="1403350" y="3594100"/>
            <a:ext cx="64008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7780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Peggy Sharon, ADV</a:t>
            </a:r>
          </a:p>
          <a:p>
            <a:pPr indent="-12700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Levitan, Sharon &amp; CO</a:t>
            </a:r>
          </a:p>
          <a:p>
            <a:pPr indent="-12700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Asia Pacific Insurance Conference October 2017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Autonomous Vehicles Difficulties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457200" y="1200150"/>
            <a:ext cx="8229600" cy="5607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notice the lane marking on the road when it is covered by snow or obscured by intense rainfall or fog.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judging the behavior of pedestrians and other drivers. 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recognize signals provided by guards or gestures from other drivers</a:t>
            </a:r>
          </a:p>
          <a:p>
            <a:pPr indent="-342900" lvl="0" marL="3429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4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46100" lvl="0" marL="3429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picture\images (3).jpg" id="386" name="Shape 3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4314825"/>
            <a:ext cx="3524542" cy="21955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filesrv\users\along\Desktop\picture\הורד.jpg" id="387" name="Shape 3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3137" y="3810000"/>
            <a:ext cx="3766069" cy="2373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AV accidents and results</a:t>
            </a:r>
          </a:p>
        </p:txBody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468312" y="1146175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2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July 2016  - the first fatality from an autonomous vehicle (TESLA). The crash killed the vehicle’s owner.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2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march 2017 – Uber vehicle crashed in Arizona as a result Uber delayed the ambitious self-driving car.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2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September 2016 - Google autonomous car was involved in a car accident after he couldn’t stop on time when regular vehicle pass a red traffic light.  </a:t>
            </a:r>
          </a:p>
          <a:p>
            <a:pPr indent="-4826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spcBef>
                <a:spcPts val="4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Autonomous Vehicles\picture\CtNqJTeUEAEynm4.jpg" id="395" name="Shape 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787" y="4411662"/>
            <a:ext cx="3440582" cy="258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4662" y="4386262"/>
            <a:ext cx="3811141" cy="256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x="1331912" y="280987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Social Catastrophe</a:t>
            </a:r>
            <a:b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295275" y="1217612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Lack of family/social life.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Public Transportation will be used only by few.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Too many autonomous vehicles on the road at the same time. 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Autonomous Vehicles\picture\NewCar (4).JPG" id="404" name="Shape 4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312" y="3522662"/>
            <a:ext cx="3984833" cy="2662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457200" y="1778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80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Liability</a:t>
            </a:r>
            <a:r>
              <a:rPr b="0" i="0" lang="en-US" sz="50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what Liability Regime is suitable?</a:t>
            </a:r>
          </a:p>
        </p:txBody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468312" y="1362075"/>
            <a:ext cx="8229600" cy="554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2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Liability theories: negligence, non-fault and strict liability.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2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Until full automation: strict liability Convenient for implementation compared with product liability claims.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</a:pPr>
            <a:r>
              <a:rPr b="1" i="0" lang="en-US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Disadvantage</a:t>
            </a:r>
            <a:r>
              <a:rPr b="0" i="0" lang="en-US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: Concern that a strict liability may deter manufacturers from developing full autonomous vehicles technology.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Possible solution</a:t>
            </a:r>
            <a:r>
              <a:rPr b="0" i="0" lang="en-US" sz="18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: pricing the risk in the vehicles cost.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2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Future vision – less accidents but the accidents will be More expensive and deadly then now.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2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Different kinds of accidents.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Autonomous Vehicles\picture\educational-change.jpg" id="418" name="Shape 4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4573587"/>
            <a:ext cx="4587927" cy="269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1258887" y="-111125"/>
            <a:ext cx="842645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product liability</a:t>
            </a:r>
          </a:p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395287" y="128905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Negligence and Probability Tests or utility-cost test.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Strict  product liability.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Types of defects: Manufacturing or Production Flaw, Design Defect, Defective Warnings or Instructions.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Interaction between man and computer (software) until full automation.   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picture\images (5).jpg" id="426" name="Shape 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3237" y="4089400"/>
            <a:ext cx="5326972" cy="2780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800" u="none" cap="none" strike="noStrike">
              <a:solidFill>
                <a:srgbClr val="6E77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457200" y="1778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80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Insurance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Insurance Industry - prediction</a:t>
            </a:r>
          </a:p>
        </p:txBody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457200" y="1146175"/>
            <a:ext cx="8229600" cy="566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The size of the automobile insurance pie will likely shrink - estimation of 40% dropping until 2040. 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commercial lines could take a larger share, as the marketplace moves towards car sharing and mobility on demand.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The potential liability of the software developer and manufacturer will increase too.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Increase of liability insurance for maintenance of vehicles from vehicles owner and manufacture.</a:t>
            </a:r>
          </a:p>
          <a:p>
            <a:pPr indent="-342900" lvl="0" marL="342900" marR="0" rtl="1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Shape 440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Autonomous Vehicles\picture\emptyroad35_c.jpg" id="441" name="Shape 4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975" y="5118100"/>
            <a:ext cx="4594110" cy="214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Impact on Insurance Industry</a:t>
            </a:r>
          </a:p>
        </p:txBody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457200" y="1778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0320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rPr b="0" i="0" lang="en-US" sz="12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Autonomous Vehicles\picture\Frost-Sullivan-chart-2.jpg" id="449" name="Shape 4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862" y="1231900"/>
            <a:ext cx="6830568" cy="5138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Changes in the Insurance Industry </a:t>
            </a:r>
          </a:p>
        </p:txBody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x="457200" y="1146175"/>
            <a:ext cx="8229600" cy="566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Changes in procedure for handling claims (documents types and evidence).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 Underwriting stage will change according to the development of technology (lack of history).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0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Regulatory control over the level of premiums – Difficulties in determining the premium.</a:t>
            </a:r>
          </a:p>
          <a:p>
            <a:pPr indent="-342900" lvl="0" marL="342900" marR="0" rtl="1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picture\images (4).jpg" id="457" name="Shape 4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175" y="4170362"/>
            <a:ext cx="4460962" cy="312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The Vision</a:t>
            </a:r>
          </a:p>
        </p:txBody>
      </p:sp>
      <p:pic>
        <p:nvPicPr>
          <p:cNvPr id="316" name="Shape 3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" y="930275"/>
            <a:ext cx="9118600" cy="590391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Expected trends in vehicles insurance</a:t>
            </a:r>
          </a:p>
        </p:txBody>
      </p:sp>
      <p:pic>
        <p:nvPicPr>
          <p:cNvPr id="463" name="Shape 46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1675" y="930275"/>
            <a:ext cx="5384800" cy="29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465" name="Shape 4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25" y="4217987"/>
            <a:ext cx="4401481" cy="2373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0562" y="4241800"/>
            <a:ext cx="4524148" cy="243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Cybersecurity</a:t>
            </a:r>
          </a:p>
        </p:txBody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x="539750" y="930275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growing concern for cyber attacks on autonomous vehicles. The risks:	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Taking control over the vehicle.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Collect data about your personal life.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Terror attack</a:t>
            </a:r>
          </a:p>
          <a:p>
            <a:pPr indent="-412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rPr b="0" i="0" lang="en-US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Is it manufacturer/consumer  or state responsibility 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In December 2013 Target was attacked by hackers who stole 110M consumer credit data.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Cybersecurity insurance is designed to mitigate losses from a variety of cyber incidents.</a:t>
            </a:r>
          </a:p>
          <a:p>
            <a:pPr indent="-342900" lvl="0" marL="3429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4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Autonomous Vehicles\picture\images (8).jpg" id="474" name="Shape 4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8487" y="4602162"/>
            <a:ext cx="2055343" cy="2219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filesrv\users\along\Desktop\Autonomous Vehicles\picture\images (9).jpg" id="475" name="Shape 4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5025" y="5033962"/>
            <a:ext cx="3959228" cy="2300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type="title"/>
          </p:nvPr>
        </p:nvSpPr>
        <p:spPr>
          <a:xfrm>
            <a:off x="1476375" y="-26987"/>
            <a:ext cx="8229600" cy="154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What questions should be asked by the insurance market</a:t>
            </a:r>
          </a:p>
        </p:txBody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x="539750" y="1362075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What is autonomous vehicles? (disadvantages, shelf life of parts, etc).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requirements regarding maintenance?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Which new insurance product will reduce the driver's "moral hazard“?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picture\questions580-330.jpg" id="483" name="Shape 4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175" y="4025900"/>
            <a:ext cx="5500560" cy="257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800" u="none" cap="none" strike="noStrike">
              <a:solidFill>
                <a:srgbClr val="6E77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x="457200" y="1778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080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rPr b="0" i="0" lang="en-US" sz="80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Regulation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Recent Developments in Regulation</a:t>
            </a:r>
          </a:p>
        </p:txBody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x="457200" y="1217612"/>
            <a:ext cx="8229600" cy="558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In 2017, 33 states in USA have introduced legislation related to AV.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</a:pPr>
            <a:r>
              <a:rPr b="1" i="0" lang="en-US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California senate</a:t>
            </a:r>
            <a:r>
              <a:rPr b="0" i="0" lang="en-US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 - autonomous vehicles need not be equipped with a steering wheel, a brake pedal, an accelerator, or an operator inside the vehicle.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</a:pPr>
            <a:r>
              <a:rPr b="1" i="0" lang="en-US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Michigan senate</a:t>
            </a:r>
            <a:r>
              <a:rPr b="0" i="0" lang="en-US" sz="16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 – allows operation without a person in the autonomous vehicle.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Mercedes start to develop autonomous truck. It should be ready in 2025.</a:t>
            </a:r>
          </a:p>
          <a:p>
            <a:pPr indent="-342900" lvl="0" marL="342900" marR="0" rtl="1" algn="r">
              <a:spcBef>
                <a:spcPts val="36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18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Shape 497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Autonomous Vehicles\picture\IMG_21731.jpg" id="498" name="Shape 4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3233737"/>
            <a:ext cx="4203700" cy="2788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filesrv\users\along\Desktop\Autonomous Vehicles\picture\הורד (3).jpg" id="499" name="Shape 4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4525" y="3221037"/>
            <a:ext cx="4497387" cy="280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</a:p>
        </p:txBody>
      </p:sp>
      <p:sp>
        <p:nvSpPr>
          <p:cNvPr id="505" name="Shape 505"/>
          <p:cNvSpPr txBox="1"/>
          <p:nvPr>
            <p:ph idx="1" type="body"/>
          </p:nvPr>
        </p:nvSpPr>
        <p:spPr>
          <a:xfrm>
            <a:off x="468312" y="930275"/>
            <a:ext cx="8229600" cy="561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1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Create  forum for private insurance industry, regulators and manufacture on issues of traffic safety.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1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Monitor developments worldwide concerning the regulation of semi-automated and self-driving vehicles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1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develop policy wordings in coordination with regulators.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4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4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Shape 506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Autonomous Vehicles\picture\הפגנה-במסרת-המחאה-החברתית.jpg" id="507" name="Shape 5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3162300"/>
            <a:ext cx="5354637" cy="3575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The Gold Rush Hour</a:t>
            </a:r>
          </a:p>
        </p:txBody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x="468312" y="107315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Not only focused on the immediate innovation. Companies are looking to earning money.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Google bought for 15 billion dollar Mobileye, which makes self-driving sensors and software.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Other opportunities: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Data by the terabyte.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CPUs on board.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Open source opportunity.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Dynamic capabilities.</a:t>
            </a:r>
          </a:p>
          <a:p>
            <a:pPr indent="-342900" lvl="0" marL="342900" marR="0" rtl="1" algn="r">
              <a:spcBef>
                <a:spcPts val="4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Autonomous Vehicles\picture\images (7).jpg" id="515" name="Shape 5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6100" y="4170362"/>
            <a:ext cx="4322762" cy="2419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800" u="none" cap="none" strike="noStrike">
              <a:solidFill>
                <a:srgbClr val="6E77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Shape 521"/>
          <p:cNvSpPr txBox="1"/>
          <p:nvPr>
            <p:ph idx="1" type="body"/>
          </p:nvPr>
        </p:nvSpPr>
        <p:spPr>
          <a:xfrm>
            <a:off x="457200" y="1778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080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80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rPr b="0" i="0" lang="en-US" sz="80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Thanks!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idx="1" type="subTitle"/>
          </p:nvPr>
        </p:nvSpPr>
        <p:spPr>
          <a:xfrm>
            <a:off x="1403350" y="3738562"/>
            <a:ext cx="64008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Peggy Sharon, ADV</a:t>
            </a:r>
          </a:p>
          <a:p>
            <a:pPr indent="-15240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Levitan Sharon &amp; CO</a:t>
            </a:r>
          </a:p>
          <a:p>
            <a:pPr indent="-15240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Asia Pacific Insurance Conference October 2017</a:t>
            </a:r>
          </a:p>
          <a:p>
            <a:pPr indent="-152400" lvl="0" marL="0" marR="0" rtl="1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The Social Cost of Driving Today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95325" y="569912"/>
            <a:ext cx="8229600" cy="558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Accidents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Traffic Jam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Noises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Air Pollution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462" y="4097337"/>
            <a:ext cx="4176712" cy="2437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25" y="4097337"/>
            <a:ext cx="4292007" cy="2424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1201737"/>
            <a:ext cx="4321175" cy="26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460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3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Safety Measures – Reducing Fatal Car Accidents</a:t>
            </a:r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457200" y="1001712"/>
            <a:ext cx="8229600" cy="566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At the past, safety measures only in luxury cars. Step by step, Over decades Safety measures are applied in most of the cars.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For example – front air bags (1984), Electronic Stabilization Program (1995),  Head-protecting Side Air Bags (1998), and forward collision warnings in 2000.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Based on the data from 1960 to 2011, the rate of fatalities has halved every two decades on U.S. roadways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picture\02-8-33wszl41cy1dc8mihfj7k0.jpg"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4025900"/>
            <a:ext cx="6679335" cy="2692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Autonomous Car Levels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457200" y="1778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1" algn="r"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picture\bi-graphics_autonomous-cars.png" id="343" name="Shape 3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25" y="1073150"/>
            <a:ext cx="8810625" cy="566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Autonomous Vehicles – Advantages </a:t>
            </a: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457200" y="1073150"/>
            <a:ext cx="8229600" cy="58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2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Eliminate results of human fallibility (intoxication, fatigue, aggressiveness, inexperience, lack of attention, etc.).</a:t>
            </a:r>
          </a:p>
          <a:p>
            <a:pPr indent="-482600" lvl="0" marL="342900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2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Increase traffic efficiency and accessibility.</a:t>
            </a:r>
          </a:p>
          <a:p>
            <a:pPr indent="-482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2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Reduce carbon emissions.</a:t>
            </a:r>
          </a:p>
          <a:p>
            <a:pPr indent="-482600" lvl="0" marL="342900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2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2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freeing the driver to multitask during driving.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picture\images.jpg" id="351" name="Shape 3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525" y="4281487"/>
            <a:ext cx="2883980" cy="2377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filesrv\users\along\Desktop\picture\images (1).jpg" id="352" name="Shape 3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5362" y="4278312"/>
            <a:ext cx="3859876" cy="276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New Features With AV Technology</a:t>
            </a:r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395287" y="107315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Automotive supplier Continental Demonstrates Automated Valet Parking.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South Australia Pushes for Autonomous EV Shuttle Bus.</a:t>
            </a:r>
          </a:p>
          <a:p>
            <a:pPr indent="-342900" lvl="0" marL="342900" marR="0" rtl="1" algn="r">
              <a:spcBef>
                <a:spcPts val="5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6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Autonomous Vehicles\picture\m-dsc02915-1.jpg" id="360" name="Shape 3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50" y="3217862"/>
            <a:ext cx="4718135" cy="31789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filesrv\users\along\Desktop\Autonomous Vehicles\picture\m-20170914-valetparking-img-app-data.jpg" id="361" name="Shape 3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6100" y="3306762"/>
            <a:ext cx="4458479" cy="300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1455737" y="-111125"/>
            <a:ext cx="82296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New Features With AV Technology</a:t>
            </a:r>
          </a:p>
        </p:txBody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395287" y="107315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 Testing methods for communicating a self-driving vehicle’s intent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Volvo XC40 Filled With Advanced Safety Features for urban areas too.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6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Domino’s Testing Self-Driving Fusion Hybrid for Pizza Delivery</a:t>
            </a:r>
          </a:p>
          <a:p>
            <a:pPr indent="-342900" lvl="0" marL="342900" marR="0" rtl="1" algn="r">
              <a:spcBef>
                <a:spcPts val="52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6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Autonomous Vehicles\picture\m-ford-dominos-avresearch-02.jpg" id="369" name="Shape 3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362" y="4025900"/>
            <a:ext cx="4056329" cy="2731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filesrv\users\along\Desktop\Autonomous Vehicles\picture\m-m-212185-xc40-teaser-safety-and-user-experience-1.jpg" id="370" name="Shape 3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750" y="4025900"/>
            <a:ext cx="4092744" cy="2756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1258887" y="0"/>
            <a:ext cx="8713787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7780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rgbClr val="6E7780"/>
                </a:solidFill>
                <a:latin typeface="Arial"/>
                <a:ea typeface="Arial"/>
                <a:cs typeface="Arial"/>
                <a:sym typeface="Arial"/>
              </a:rPr>
              <a:t>Autonomous Vehicles - Disadvantages</a:t>
            </a: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468312" y="496887"/>
            <a:ext cx="8229600" cy="566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None/>
            </a:pPr>
            <a:r>
              <a:t/>
            </a:r>
            <a:endParaRPr b="0" i="0" sz="2400" u="none">
              <a:solidFill>
                <a:srgbClr val="5D6C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Increase vehicles motor traffic, thereby negatively impacting overall carbon emission.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AV software becomes standardized, a single flaw might lead to many accidents.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Risk of hacking.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Job losses (e.g. truck, cab and bus drivers).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D6C7D"/>
              </a:buClr>
              <a:buSzPct val="100000"/>
              <a:buFont typeface="Arial"/>
              <a:buChar char="•"/>
            </a:pPr>
            <a:r>
              <a:rPr b="0" i="0" lang="en-US" sz="2400" u="none">
                <a:solidFill>
                  <a:srgbClr val="5D6C7D"/>
                </a:solidFill>
                <a:latin typeface="Arial"/>
                <a:ea typeface="Arial"/>
                <a:cs typeface="Arial"/>
                <a:sym typeface="Arial"/>
              </a:rPr>
              <a:t>Disrupt “crash economy” (e.g. healthcare providers, attorneys, insurance companies, and auto repairs).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76200" y="7118350"/>
            <a:ext cx="6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00"/>
              </a:buClr>
              <a:buSzPct val="100000"/>
              <a:buFont typeface="Arial"/>
              <a:buNone/>
            </a:pPr>
            <a:fld id="{00000000-1234-1234-1234-123412341234}" type="slidenum">
              <a:rPr b="1" i="0" lang="en-US" sz="1400" u="none">
                <a:solidFill>
                  <a:srgbClr val="D6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\\filesrv\users\along\Desktop\picture\images (2).jpg" id="378" name="Shape 3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4314825"/>
            <a:ext cx="4827243" cy="2803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7_maintemplate">
  <a:themeElements>
    <a:clrScheme name="1_mai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maintemplate">
  <a:themeElements>
    <a:clrScheme name="2_mai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5_maintemplate">
  <a:themeElements>
    <a:clrScheme name="2_mai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6_maintemplate">
  <a:themeElements>
    <a:clrScheme name="2_mai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maintemplate">
  <a:themeElements>
    <a:clrScheme name="2_mai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4_maintemplate">
  <a:themeElements>
    <a:clrScheme name="1_main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