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7" r:id="rId2"/>
    <p:sldId id="258" r:id="rId3"/>
    <p:sldId id="264" r:id="rId4"/>
    <p:sldId id="266" r:id="rId5"/>
    <p:sldId id="261" r:id="rId6"/>
    <p:sldId id="267" r:id="rId7"/>
  </p:sldIdLst>
  <p:sldSz cx="12192000" cy="6858000"/>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98" d="100"/>
          <a:sy n="98" d="100"/>
        </p:scale>
        <p:origin x="10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5428"/>
          </a:xfrm>
          <a:prstGeom prst="rect">
            <a:avLst/>
          </a:prstGeom>
        </p:spPr>
        <p:txBody>
          <a:bodyPr vert="horz" lIns="91440" tIns="45720" rIns="91440" bIns="45720" rtlCol="0"/>
          <a:lstStyle>
            <a:lvl1pPr algn="r">
              <a:defRPr sz="1200"/>
            </a:lvl1pPr>
          </a:lstStyle>
          <a:p>
            <a:fld id="{D6E8DC38-8B6F-421F-8A91-579E34EB932B}" type="datetimeFigureOut">
              <a:rPr lang="en-GB" smtClean="0"/>
              <a:t>21/09/2016</a:t>
            </a:fld>
            <a:endParaRPr lang="en-GB"/>
          </a:p>
        </p:txBody>
      </p:sp>
      <p:sp>
        <p:nvSpPr>
          <p:cNvPr id="4" name="Footer Placeholder 3"/>
          <p:cNvSpPr>
            <a:spLocks noGrp="1"/>
          </p:cNvSpPr>
          <p:nvPr>
            <p:ph type="ftr" sz="quarter" idx="2"/>
          </p:nvPr>
        </p:nvSpPr>
        <p:spPr>
          <a:xfrm>
            <a:off x="0" y="9378825"/>
            <a:ext cx="2971800" cy="49542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378825"/>
            <a:ext cx="2971800" cy="495427"/>
          </a:xfrm>
          <a:prstGeom prst="rect">
            <a:avLst/>
          </a:prstGeom>
        </p:spPr>
        <p:txBody>
          <a:bodyPr vert="horz" lIns="91440" tIns="45720" rIns="91440" bIns="45720" rtlCol="0" anchor="b"/>
          <a:lstStyle>
            <a:lvl1pPr algn="r">
              <a:defRPr sz="1200"/>
            </a:lvl1pPr>
          </a:lstStyle>
          <a:p>
            <a:fld id="{CE4E5744-9D3E-482A-8A7F-291D925CC38C}" type="slidenum">
              <a:rPr lang="en-GB" smtClean="0"/>
              <a:t>‹#›</a:t>
            </a:fld>
            <a:endParaRPr lang="en-GB"/>
          </a:p>
        </p:txBody>
      </p:sp>
    </p:spTree>
    <p:extLst>
      <p:ext uri="{BB962C8B-B14F-4D97-AF65-F5344CB8AC3E}">
        <p14:creationId xmlns:p14="http://schemas.microsoft.com/office/powerpoint/2010/main" val="2069428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73595534-1CFA-423C-907C-B83F0C2FC111}" type="datetimeFigureOut">
              <a:rPr lang="en-GB" smtClean="0"/>
              <a:t>21/09/2016</a:t>
            </a:fld>
            <a:endParaRPr lang="en-GB"/>
          </a:p>
        </p:txBody>
      </p:sp>
      <p:sp>
        <p:nvSpPr>
          <p:cNvPr id="4" name="Slide Image Placeholder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266FE30E-F460-4D17-AC43-89A929CC6E9E}" type="slidenum">
              <a:rPr lang="en-GB" smtClean="0"/>
              <a:t>‹#›</a:t>
            </a:fld>
            <a:endParaRPr lang="en-GB"/>
          </a:p>
        </p:txBody>
      </p:sp>
    </p:spTree>
    <p:extLst>
      <p:ext uri="{BB962C8B-B14F-4D97-AF65-F5344CB8AC3E}">
        <p14:creationId xmlns:p14="http://schemas.microsoft.com/office/powerpoint/2010/main" val="79265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6FE30E-F460-4D17-AC43-89A929CC6E9E}" type="slidenum">
              <a:rPr lang="en-GB" smtClean="0"/>
              <a:t>1</a:t>
            </a:fld>
            <a:endParaRPr lang="en-GB"/>
          </a:p>
        </p:txBody>
      </p:sp>
    </p:spTree>
    <p:extLst>
      <p:ext uri="{BB962C8B-B14F-4D97-AF65-F5344CB8AC3E}">
        <p14:creationId xmlns:p14="http://schemas.microsoft.com/office/powerpoint/2010/main" val="390652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6FE30E-F460-4D17-AC43-89A929CC6E9E}" type="slidenum">
              <a:rPr lang="en-GB" smtClean="0"/>
              <a:t>2</a:t>
            </a:fld>
            <a:endParaRPr lang="en-GB"/>
          </a:p>
        </p:txBody>
      </p:sp>
    </p:spTree>
    <p:extLst>
      <p:ext uri="{BB962C8B-B14F-4D97-AF65-F5344CB8AC3E}">
        <p14:creationId xmlns:p14="http://schemas.microsoft.com/office/powerpoint/2010/main" val="3360369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6FE30E-F460-4D17-AC43-89A929CC6E9E}" type="slidenum">
              <a:rPr lang="en-GB" smtClean="0"/>
              <a:t>3</a:t>
            </a:fld>
            <a:endParaRPr lang="en-GB"/>
          </a:p>
        </p:txBody>
      </p:sp>
    </p:spTree>
    <p:extLst>
      <p:ext uri="{BB962C8B-B14F-4D97-AF65-F5344CB8AC3E}">
        <p14:creationId xmlns:p14="http://schemas.microsoft.com/office/powerpoint/2010/main" val="482867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6FE30E-F460-4D17-AC43-89A929CC6E9E}" type="slidenum">
              <a:rPr lang="en-GB" smtClean="0"/>
              <a:t>4</a:t>
            </a:fld>
            <a:endParaRPr lang="en-GB"/>
          </a:p>
        </p:txBody>
      </p:sp>
    </p:spTree>
    <p:extLst>
      <p:ext uri="{BB962C8B-B14F-4D97-AF65-F5344CB8AC3E}">
        <p14:creationId xmlns:p14="http://schemas.microsoft.com/office/powerpoint/2010/main" val="388219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6FE30E-F460-4D17-AC43-89A929CC6E9E}" type="slidenum">
              <a:rPr lang="en-GB" smtClean="0"/>
              <a:t>5</a:t>
            </a:fld>
            <a:endParaRPr lang="en-GB"/>
          </a:p>
        </p:txBody>
      </p:sp>
    </p:spTree>
    <p:extLst>
      <p:ext uri="{BB962C8B-B14F-4D97-AF65-F5344CB8AC3E}">
        <p14:creationId xmlns:p14="http://schemas.microsoft.com/office/powerpoint/2010/main" val="2959209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6FE30E-F460-4D17-AC43-89A929CC6E9E}" type="slidenum">
              <a:rPr lang="en-GB" smtClean="0"/>
              <a:t>6</a:t>
            </a:fld>
            <a:endParaRPr lang="en-GB"/>
          </a:p>
        </p:txBody>
      </p:sp>
    </p:spTree>
    <p:extLst>
      <p:ext uri="{BB962C8B-B14F-4D97-AF65-F5344CB8AC3E}">
        <p14:creationId xmlns:p14="http://schemas.microsoft.com/office/powerpoint/2010/main" val="317809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2482F5C-9C92-4C3D-A89B-F9B76CA2B74A}" type="datetimeFigureOut">
              <a:rPr lang="en-GB" smtClean="0"/>
              <a:t>21/09/2016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13D48-D2DB-4889-90E6-EA7BD6889A88}" type="slidenum">
              <a:rPr lang="en-GB" smtClean="0"/>
              <a:t>‹#›</a:t>
            </a:fld>
            <a:endParaRPr lang="en-GB"/>
          </a:p>
        </p:txBody>
      </p:sp>
    </p:spTree>
    <p:extLst>
      <p:ext uri="{BB962C8B-B14F-4D97-AF65-F5344CB8AC3E}">
        <p14:creationId xmlns:p14="http://schemas.microsoft.com/office/powerpoint/2010/main" val="227199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482F5C-9C92-4C3D-A89B-F9B76CA2B74A}" type="datetimeFigureOut">
              <a:rPr lang="en-GB" smtClean="0"/>
              <a:t>21/09/2016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13D48-D2DB-4889-90E6-EA7BD6889A88}" type="slidenum">
              <a:rPr lang="en-GB" smtClean="0"/>
              <a:t>‹#›</a:t>
            </a:fld>
            <a:endParaRPr lang="en-GB"/>
          </a:p>
        </p:txBody>
      </p:sp>
    </p:spTree>
    <p:extLst>
      <p:ext uri="{BB962C8B-B14F-4D97-AF65-F5344CB8AC3E}">
        <p14:creationId xmlns:p14="http://schemas.microsoft.com/office/powerpoint/2010/main" val="130308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482F5C-9C92-4C3D-A89B-F9B76CA2B74A}" type="datetimeFigureOut">
              <a:rPr lang="en-GB" smtClean="0"/>
              <a:t>21/09/2016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13D48-D2DB-4889-90E6-EA7BD6889A88}" type="slidenum">
              <a:rPr lang="en-GB" smtClean="0"/>
              <a:t>‹#›</a:t>
            </a:fld>
            <a:endParaRPr lang="en-GB"/>
          </a:p>
        </p:txBody>
      </p:sp>
    </p:spTree>
    <p:extLst>
      <p:ext uri="{BB962C8B-B14F-4D97-AF65-F5344CB8AC3E}">
        <p14:creationId xmlns:p14="http://schemas.microsoft.com/office/powerpoint/2010/main" val="290444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482F5C-9C92-4C3D-A89B-F9B76CA2B74A}" type="datetimeFigureOut">
              <a:rPr lang="en-GB" smtClean="0"/>
              <a:t>21/09/2016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13D48-D2DB-4889-90E6-EA7BD6889A88}" type="slidenum">
              <a:rPr lang="en-GB" smtClean="0"/>
              <a:t>‹#›</a:t>
            </a:fld>
            <a:endParaRPr lang="en-GB"/>
          </a:p>
        </p:txBody>
      </p:sp>
    </p:spTree>
    <p:extLst>
      <p:ext uri="{BB962C8B-B14F-4D97-AF65-F5344CB8AC3E}">
        <p14:creationId xmlns:p14="http://schemas.microsoft.com/office/powerpoint/2010/main" val="171204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482F5C-9C92-4C3D-A89B-F9B76CA2B74A}" type="datetimeFigureOut">
              <a:rPr lang="en-GB" smtClean="0"/>
              <a:t>21/09/2016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13D48-D2DB-4889-90E6-EA7BD6889A88}" type="slidenum">
              <a:rPr lang="en-GB" smtClean="0"/>
              <a:t>‹#›</a:t>
            </a:fld>
            <a:endParaRPr lang="en-GB"/>
          </a:p>
        </p:txBody>
      </p:sp>
    </p:spTree>
    <p:extLst>
      <p:ext uri="{BB962C8B-B14F-4D97-AF65-F5344CB8AC3E}">
        <p14:creationId xmlns:p14="http://schemas.microsoft.com/office/powerpoint/2010/main" val="309290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2482F5C-9C92-4C3D-A89B-F9B76CA2B74A}" type="datetimeFigureOut">
              <a:rPr lang="en-GB" smtClean="0"/>
              <a:t>21/09/2016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13D48-D2DB-4889-90E6-EA7BD6889A88}" type="slidenum">
              <a:rPr lang="en-GB" smtClean="0"/>
              <a:t>‹#›</a:t>
            </a:fld>
            <a:endParaRPr lang="en-GB"/>
          </a:p>
        </p:txBody>
      </p:sp>
    </p:spTree>
    <p:extLst>
      <p:ext uri="{BB962C8B-B14F-4D97-AF65-F5344CB8AC3E}">
        <p14:creationId xmlns:p14="http://schemas.microsoft.com/office/powerpoint/2010/main" val="119028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2482F5C-9C92-4C3D-A89B-F9B76CA2B74A}" type="datetimeFigureOut">
              <a:rPr lang="en-GB" smtClean="0"/>
              <a:t>21/09/2016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A13D48-D2DB-4889-90E6-EA7BD6889A88}" type="slidenum">
              <a:rPr lang="en-GB" smtClean="0"/>
              <a:t>‹#›</a:t>
            </a:fld>
            <a:endParaRPr lang="en-GB"/>
          </a:p>
        </p:txBody>
      </p:sp>
    </p:spTree>
    <p:extLst>
      <p:ext uri="{BB962C8B-B14F-4D97-AF65-F5344CB8AC3E}">
        <p14:creationId xmlns:p14="http://schemas.microsoft.com/office/powerpoint/2010/main" val="2109904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2482F5C-9C92-4C3D-A89B-F9B76CA2B74A}" type="datetimeFigureOut">
              <a:rPr lang="en-GB" smtClean="0"/>
              <a:t>21/09/2016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A13D48-D2DB-4889-90E6-EA7BD6889A88}" type="slidenum">
              <a:rPr lang="en-GB" smtClean="0"/>
              <a:t>‹#›</a:t>
            </a:fld>
            <a:endParaRPr lang="en-GB"/>
          </a:p>
        </p:txBody>
      </p:sp>
    </p:spTree>
    <p:extLst>
      <p:ext uri="{BB962C8B-B14F-4D97-AF65-F5344CB8AC3E}">
        <p14:creationId xmlns:p14="http://schemas.microsoft.com/office/powerpoint/2010/main" val="149935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82F5C-9C92-4C3D-A89B-F9B76CA2B74A}" type="datetimeFigureOut">
              <a:rPr lang="en-GB" smtClean="0"/>
              <a:t>21/09/2016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A13D48-D2DB-4889-90E6-EA7BD6889A88}" type="slidenum">
              <a:rPr lang="en-GB" smtClean="0"/>
              <a:t>‹#›</a:t>
            </a:fld>
            <a:endParaRPr lang="en-GB"/>
          </a:p>
        </p:txBody>
      </p:sp>
    </p:spTree>
    <p:extLst>
      <p:ext uri="{BB962C8B-B14F-4D97-AF65-F5344CB8AC3E}">
        <p14:creationId xmlns:p14="http://schemas.microsoft.com/office/powerpoint/2010/main" val="3799959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482F5C-9C92-4C3D-A89B-F9B76CA2B74A}" type="datetimeFigureOut">
              <a:rPr lang="en-GB" smtClean="0"/>
              <a:t>21/09/2016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13D48-D2DB-4889-90E6-EA7BD6889A88}" type="slidenum">
              <a:rPr lang="en-GB" smtClean="0"/>
              <a:t>‹#›</a:t>
            </a:fld>
            <a:endParaRPr lang="en-GB"/>
          </a:p>
        </p:txBody>
      </p:sp>
    </p:spTree>
    <p:extLst>
      <p:ext uri="{BB962C8B-B14F-4D97-AF65-F5344CB8AC3E}">
        <p14:creationId xmlns:p14="http://schemas.microsoft.com/office/powerpoint/2010/main" val="3421535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482F5C-9C92-4C3D-A89B-F9B76CA2B74A}" type="datetimeFigureOut">
              <a:rPr lang="en-GB" smtClean="0"/>
              <a:t>21/09/2016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13D48-D2DB-4889-90E6-EA7BD6889A88}" type="slidenum">
              <a:rPr lang="en-GB" smtClean="0"/>
              <a:t>‹#›</a:t>
            </a:fld>
            <a:endParaRPr lang="en-GB"/>
          </a:p>
        </p:txBody>
      </p:sp>
    </p:spTree>
    <p:extLst>
      <p:ext uri="{BB962C8B-B14F-4D97-AF65-F5344CB8AC3E}">
        <p14:creationId xmlns:p14="http://schemas.microsoft.com/office/powerpoint/2010/main" val="343828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82F5C-9C92-4C3D-A89B-F9B76CA2B74A}" type="datetimeFigureOut">
              <a:rPr lang="en-GB" smtClean="0"/>
              <a:t>21/09/2016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13D48-D2DB-4889-90E6-EA7BD6889A88}" type="slidenum">
              <a:rPr lang="en-GB" smtClean="0"/>
              <a:t>‹#›</a:t>
            </a:fld>
            <a:endParaRPr lang="en-GB"/>
          </a:p>
        </p:txBody>
      </p:sp>
    </p:spTree>
    <p:extLst>
      <p:ext uri="{BB962C8B-B14F-4D97-AF65-F5344CB8AC3E}">
        <p14:creationId xmlns:p14="http://schemas.microsoft.com/office/powerpoint/2010/main" val="3829288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descr="AidaLogo.jpg"/>
          <p:cNvPicPr>
            <a:picLocks noChangeAspect="1"/>
          </p:cNvPicPr>
          <p:nvPr/>
        </p:nvPicPr>
        <p:blipFill rotWithShape="1">
          <a:blip r:embed="rId3" cstate="print"/>
          <a:srcRect l="15534" r="19920"/>
          <a:stretch/>
        </p:blipFill>
        <p:spPr>
          <a:xfrm>
            <a:off x="15542" y="9404"/>
            <a:ext cx="3980261" cy="6848595"/>
          </a:xfrm>
          <a:prstGeom prst="rect">
            <a:avLst/>
          </a:prstGeom>
        </p:spPr>
      </p:pic>
      <p:sp>
        <p:nvSpPr>
          <p:cNvPr id="2" name="Title 1"/>
          <p:cNvSpPr>
            <a:spLocks noGrp="1"/>
          </p:cNvSpPr>
          <p:nvPr>
            <p:ph type="ctrTitle"/>
          </p:nvPr>
        </p:nvSpPr>
        <p:spPr>
          <a:xfrm>
            <a:off x="8174735" y="640081"/>
            <a:ext cx="3377183" cy="960119"/>
          </a:xfrm>
          <a:noFill/>
          <a:ln w="28575">
            <a:noFill/>
          </a:ln>
        </p:spPr>
        <p:txBody>
          <a:bodyPr>
            <a:normAutofit fontScale="90000"/>
          </a:bodyPr>
          <a:lstStyle/>
          <a:p>
            <a:pPr fontAlgn="base">
              <a:lnSpc>
                <a:spcPct val="70000"/>
              </a:lnSpc>
              <a:spcAft>
                <a:spcPct val="0"/>
              </a:spcAft>
            </a:pPr>
            <a:br>
              <a:rPr lang="fr-FR" sz="1500" b="1" dirty="0">
                <a:latin typeface="Times New Roman" pitchFamily="18" charset="0"/>
                <a:ea typeface="Calibri" pitchFamily="34" charset="0"/>
                <a:cs typeface="Times New Roman" pitchFamily="18" charset="0"/>
              </a:rPr>
            </a:br>
            <a:br>
              <a:rPr lang="fr-FR" sz="1500" b="1" dirty="0">
                <a:latin typeface="Times New Roman" pitchFamily="18" charset="0"/>
                <a:ea typeface="Calibri" pitchFamily="34" charset="0"/>
                <a:cs typeface="Times New Roman" pitchFamily="18" charset="0"/>
              </a:rPr>
            </a:br>
            <a:br>
              <a:rPr lang="fr-FR" sz="1500" b="1" dirty="0">
                <a:latin typeface="Times New Roman" pitchFamily="18" charset="0"/>
                <a:ea typeface="Calibri" pitchFamily="34" charset="0"/>
                <a:cs typeface="Times New Roman" pitchFamily="18" charset="0"/>
              </a:rPr>
            </a:br>
            <a:br>
              <a:rPr lang="fr-FR" sz="1500" b="1" dirty="0">
                <a:latin typeface="Times New Roman" pitchFamily="18" charset="0"/>
                <a:ea typeface="Calibri" pitchFamily="34" charset="0"/>
                <a:cs typeface="Times New Roman" pitchFamily="18" charset="0"/>
              </a:rPr>
            </a:br>
            <a:br>
              <a:rPr lang="fr-FR" sz="1500" b="1" dirty="0">
                <a:latin typeface="Times New Roman" pitchFamily="18" charset="0"/>
                <a:ea typeface="Calibri" pitchFamily="34" charset="0"/>
                <a:cs typeface="Times New Roman" pitchFamily="18" charset="0"/>
              </a:rPr>
            </a:br>
            <a:br>
              <a:rPr lang="fr-FR" sz="1500" dirty="0">
                <a:latin typeface="Times New Roman" pitchFamily="18" charset="0"/>
                <a:ea typeface="Calibri" pitchFamily="34" charset="0"/>
                <a:cs typeface="Times New Roman" pitchFamily="18" charset="0"/>
              </a:rPr>
            </a:br>
            <a:r>
              <a:rPr lang="fr-FR" sz="1000" dirty="0">
                <a:solidFill>
                  <a:schemeClr val="accent5"/>
                </a:solidFill>
                <a:latin typeface="Times New Roman" pitchFamily="18" charset="0"/>
                <a:ea typeface="Calibri" pitchFamily="34" charset="0"/>
                <a:cs typeface="Times New Roman" pitchFamily="18" charset="0"/>
              </a:rPr>
              <a:t>Association Internationale de Droit des Assurances</a:t>
            </a:r>
            <a:br>
              <a:rPr lang="en-GB" sz="1000" dirty="0">
                <a:solidFill>
                  <a:schemeClr val="accent5"/>
                </a:solidFill>
                <a:latin typeface="Arial" pitchFamily="34" charset="0"/>
                <a:cs typeface="Arial" pitchFamily="34" charset="0"/>
              </a:rPr>
            </a:br>
            <a:r>
              <a:rPr lang="fr-FR" sz="1000" dirty="0">
                <a:solidFill>
                  <a:schemeClr val="accent5"/>
                </a:solidFill>
                <a:latin typeface="Calibri" pitchFamily="34" charset="0"/>
                <a:ea typeface="Calibri" pitchFamily="34" charset="0"/>
                <a:cs typeface="Garamond" pitchFamily="18" charset="0"/>
              </a:rPr>
              <a:t>International </a:t>
            </a:r>
            <a:r>
              <a:rPr lang="fr-FR" sz="1000" dirty="0" err="1">
                <a:solidFill>
                  <a:schemeClr val="accent5"/>
                </a:solidFill>
                <a:latin typeface="Calibri" pitchFamily="34" charset="0"/>
                <a:ea typeface="Calibri" pitchFamily="34" charset="0"/>
                <a:cs typeface="Garamond" pitchFamily="18" charset="0"/>
              </a:rPr>
              <a:t>Insurance</a:t>
            </a:r>
            <a:r>
              <a:rPr lang="fr-FR" sz="1000" dirty="0">
                <a:solidFill>
                  <a:schemeClr val="accent5"/>
                </a:solidFill>
                <a:latin typeface="Calibri" pitchFamily="34" charset="0"/>
                <a:ea typeface="Calibri" pitchFamily="34" charset="0"/>
                <a:cs typeface="Garamond" pitchFamily="18" charset="0"/>
              </a:rPr>
              <a:t> Law Association </a:t>
            </a:r>
            <a:br>
              <a:rPr lang="en-GB" sz="1000" dirty="0">
                <a:solidFill>
                  <a:schemeClr val="accent5"/>
                </a:solidFill>
                <a:latin typeface="Arial" pitchFamily="34" charset="0"/>
                <a:cs typeface="Arial" pitchFamily="34" charset="0"/>
              </a:rPr>
            </a:br>
            <a:r>
              <a:rPr lang="fr-FR" sz="1000" dirty="0" err="1">
                <a:solidFill>
                  <a:schemeClr val="accent5"/>
                </a:solidFill>
                <a:latin typeface="Calibri" pitchFamily="34" charset="0"/>
                <a:ea typeface="Calibri" pitchFamily="34" charset="0"/>
                <a:cs typeface="Garamond" pitchFamily="18" charset="0"/>
              </a:rPr>
              <a:t>Associazione</a:t>
            </a:r>
            <a:r>
              <a:rPr lang="fr-FR" sz="1000" dirty="0">
                <a:solidFill>
                  <a:schemeClr val="accent5"/>
                </a:solidFill>
                <a:latin typeface="Calibri" pitchFamily="34" charset="0"/>
                <a:ea typeface="Calibri" pitchFamily="34" charset="0"/>
                <a:cs typeface="Garamond" pitchFamily="18" charset="0"/>
              </a:rPr>
              <a:t> </a:t>
            </a:r>
            <a:r>
              <a:rPr lang="fr-FR" sz="1000" dirty="0" err="1">
                <a:solidFill>
                  <a:schemeClr val="accent5"/>
                </a:solidFill>
                <a:latin typeface="Calibri" pitchFamily="34" charset="0"/>
                <a:ea typeface="Calibri" pitchFamily="34" charset="0"/>
                <a:cs typeface="Garamond" pitchFamily="18" charset="0"/>
              </a:rPr>
              <a:t>Internazionale</a:t>
            </a:r>
            <a:r>
              <a:rPr lang="fr-FR" sz="1000" dirty="0">
                <a:solidFill>
                  <a:schemeClr val="accent5"/>
                </a:solidFill>
                <a:latin typeface="Calibri" pitchFamily="34" charset="0"/>
                <a:ea typeface="Calibri" pitchFamily="34" charset="0"/>
                <a:cs typeface="Garamond" pitchFamily="18" charset="0"/>
              </a:rPr>
              <a:t> di </a:t>
            </a:r>
            <a:r>
              <a:rPr lang="fr-FR" sz="1000" dirty="0" err="1">
                <a:solidFill>
                  <a:schemeClr val="accent5"/>
                </a:solidFill>
                <a:latin typeface="Calibri" pitchFamily="34" charset="0"/>
                <a:ea typeface="Calibri" pitchFamily="34" charset="0"/>
                <a:cs typeface="Garamond" pitchFamily="18" charset="0"/>
              </a:rPr>
              <a:t>Diritto</a:t>
            </a:r>
            <a:r>
              <a:rPr lang="fr-FR" sz="1000" dirty="0">
                <a:solidFill>
                  <a:schemeClr val="accent5"/>
                </a:solidFill>
                <a:latin typeface="Calibri" pitchFamily="34" charset="0"/>
                <a:ea typeface="Calibri" pitchFamily="34" charset="0"/>
                <a:cs typeface="Garamond" pitchFamily="18" charset="0"/>
              </a:rPr>
              <a:t> delle </a:t>
            </a:r>
            <a:r>
              <a:rPr lang="fr-FR" sz="1000" dirty="0" err="1">
                <a:solidFill>
                  <a:schemeClr val="accent5"/>
                </a:solidFill>
                <a:latin typeface="Calibri" pitchFamily="34" charset="0"/>
                <a:ea typeface="Calibri" pitchFamily="34" charset="0"/>
                <a:cs typeface="Garamond" pitchFamily="18" charset="0"/>
              </a:rPr>
              <a:t>Assicurazioni</a:t>
            </a:r>
            <a:br>
              <a:rPr lang="en-GB" sz="1000" dirty="0">
                <a:solidFill>
                  <a:schemeClr val="accent5"/>
                </a:solidFill>
                <a:latin typeface="Arial" pitchFamily="34" charset="0"/>
                <a:cs typeface="Arial" pitchFamily="34" charset="0"/>
              </a:rPr>
            </a:br>
            <a:r>
              <a:rPr lang="fr-FR" sz="1000" dirty="0">
                <a:solidFill>
                  <a:schemeClr val="accent5"/>
                </a:solidFill>
                <a:latin typeface="Calibri" pitchFamily="34" charset="0"/>
                <a:ea typeface="Calibri" pitchFamily="34" charset="0"/>
                <a:cs typeface="Garamond" pitchFamily="18" charset="0"/>
              </a:rPr>
              <a:t>Internationale </a:t>
            </a:r>
            <a:r>
              <a:rPr lang="fr-FR" sz="1000" dirty="0" err="1">
                <a:solidFill>
                  <a:schemeClr val="accent5"/>
                </a:solidFill>
                <a:latin typeface="Calibri" pitchFamily="34" charset="0"/>
                <a:ea typeface="Calibri" pitchFamily="34" charset="0"/>
                <a:cs typeface="Garamond" pitchFamily="18" charset="0"/>
              </a:rPr>
              <a:t>Vereinigung</a:t>
            </a:r>
            <a:r>
              <a:rPr lang="fr-FR" sz="1000" dirty="0">
                <a:solidFill>
                  <a:schemeClr val="accent5"/>
                </a:solidFill>
                <a:latin typeface="Calibri" pitchFamily="34" charset="0"/>
                <a:ea typeface="Calibri" pitchFamily="34" charset="0"/>
                <a:cs typeface="Garamond" pitchFamily="18" charset="0"/>
              </a:rPr>
              <a:t> </a:t>
            </a:r>
            <a:r>
              <a:rPr lang="fr-FR" sz="1000" dirty="0" err="1">
                <a:solidFill>
                  <a:schemeClr val="accent5"/>
                </a:solidFill>
                <a:latin typeface="Calibri" pitchFamily="34" charset="0"/>
                <a:ea typeface="Calibri" pitchFamily="34" charset="0"/>
                <a:cs typeface="Garamond" pitchFamily="18" charset="0"/>
              </a:rPr>
              <a:t>Versicherungsrecht</a:t>
            </a:r>
            <a:br>
              <a:rPr lang="en-GB" sz="1000" dirty="0">
                <a:solidFill>
                  <a:schemeClr val="accent5"/>
                </a:solidFill>
                <a:latin typeface="Arial" pitchFamily="34" charset="0"/>
                <a:cs typeface="Arial" pitchFamily="34" charset="0"/>
              </a:rPr>
            </a:br>
            <a:r>
              <a:rPr lang="fr-FR" sz="1000" dirty="0" err="1">
                <a:solidFill>
                  <a:schemeClr val="accent5"/>
                </a:solidFill>
                <a:latin typeface="Calibri" pitchFamily="34" charset="0"/>
                <a:ea typeface="Calibri" pitchFamily="34" charset="0"/>
                <a:cs typeface="Garamond" pitchFamily="18" charset="0"/>
              </a:rPr>
              <a:t>Asociacion</a:t>
            </a:r>
            <a:r>
              <a:rPr lang="fr-FR" sz="1000" dirty="0">
                <a:solidFill>
                  <a:schemeClr val="accent5"/>
                </a:solidFill>
                <a:latin typeface="Calibri" pitchFamily="34" charset="0"/>
                <a:ea typeface="Calibri" pitchFamily="34" charset="0"/>
                <a:cs typeface="Garamond" pitchFamily="18" charset="0"/>
              </a:rPr>
              <a:t> Internacional de </a:t>
            </a:r>
            <a:r>
              <a:rPr lang="fr-FR" sz="1000" dirty="0" err="1">
                <a:solidFill>
                  <a:schemeClr val="accent5"/>
                </a:solidFill>
                <a:latin typeface="Calibri" pitchFamily="34" charset="0"/>
                <a:ea typeface="Calibri" pitchFamily="34" charset="0"/>
                <a:cs typeface="Garamond" pitchFamily="18" charset="0"/>
              </a:rPr>
              <a:t>Derecho</a:t>
            </a:r>
            <a:r>
              <a:rPr lang="fr-FR" sz="1000" dirty="0">
                <a:solidFill>
                  <a:schemeClr val="accent5"/>
                </a:solidFill>
                <a:latin typeface="Calibri" pitchFamily="34" charset="0"/>
                <a:ea typeface="Calibri" pitchFamily="34" charset="0"/>
                <a:cs typeface="Garamond" pitchFamily="18" charset="0"/>
              </a:rPr>
              <a:t> de </a:t>
            </a:r>
            <a:r>
              <a:rPr lang="fr-FR" sz="1000" dirty="0" err="1">
                <a:solidFill>
                  <a:schemeClr val="accent5"/>
                </a:solidFill>
                <a:latin typeface="Calibri" pitchFamily="34" charset="0"/>
                <a:ea typeface="Calibri" pitchFamily="34" charset="0"/>
                <a:cs typeface="Garamond" pitchFamily="18" charset="0"/>
              </a:rPr>
              <a:t>Seguros</a:t>
            </a:r>
            <a:br>
              <a:rPr lang="fr-FR" sz="1500" dirty="0">
                <a:latin typeface="Arial" pitchFamily="34" charset="0"/>
                <a:cs typeface="Arial" pitchFamily="34" charset="0"/>
              </a:rPr>
            </a:br>
            <a:endParaRPr lang="en-GB" sz="1500" dirty="0"/>
          </a:p>
        </p:txBody>
      </p:sp>
      <p:sp>
        <p:nvSpPr>
          <p:cNvPr id="3" name="Subtitle 2"/>
          <p:cNvSpPr>
            <a:spLocks noGrp="1"/>
          </p:cNvSpPr>
          <p:nvPr>
            <p:ph type="subTitle" idx="1"/>
          </p:nvPr>
        </p:nvSpPr>
        <p:spPr>
          <a:xfrm>
            <a:off x="8174735" y="1885950"/>
            <a:ext cx="3377184" cy="4331971"/>
          </a:xfrm>
          <a:noFill/>
        </p:spPr>
        <p:txBody>
          <a:bodyPr>
            <a:normAutofit/>
          </a:bodyPr>
          <a:lstStyle/>
          <a:p>
            <a:pPr algn="l">
              <a:lnSpc>
                <a:spcPct val="70000"/>
              </a:lnSpc>
            </a:pPr>
            <a:endParaRPr lang="en-GB" sz="600" b="1" dirty="0"/>
          </a:p>
          <a:p>
            <a:pPr>
              <a:lnSpc>
                <a:spcPct val="70000"/>
              </a:lnSpc>
            </a:pPr>
            <a:r>
              <a:rPr lang="en-GB" sz="1600" b="1" dirty="0"/>
              <a:t>NEW ZEALAND INSURANCE LAW ASSOCIATION CONFERENCE </a:t>
            </a:r>
          </a:p>
          <a:p>
            <a:pPr>
              <a:lnSpc>
                <a:spcPct val="70000"/>
              </a:lnSpc>
            </a:pPr>
            <a:r>
              <a:rPr lang="en-GB" sz="1600" b="1" dirty="0"/>
              <a:t>QUEENSTOWN • 22 SEPTEMBER 2016 </a:t>
            </a:r>
          </a:p>
          <a:p>
            <a:pPr>
              <a:lnSpc>
                <a:spcPct val="70000"/>
              </a:lnSpc>
            </a:pPr>
            <a:endParaRPr lang="en-GB" sz="1600" b="1" dirty="0"/>
          </a:p>
          <a:p>
            <a:pPr>
              <a:lnSpc>
                <a:spcPct val="70000"/>
              </a:lnSpc>
            </a:pPr>
            <a:r>
              <a:rPr lang="en-GB" sz="1600" i="1" dirty="0"/>
              <a:t>Climate Change: The insurance industry’s current and future roles</a:t>
            </a:r>
          </a:p>
          <a:p>
            <a:pPr>
              <a:lnSpc>
                <a:spcPct val="70000"/>
              </a:lnSpc>
            </a:pPr>
            <a:endParaRPr lang="en-GB" sz="1600" b="1" dirty="0"/>
          </a:p>
          <a:p>
            <a:pPr>
              <a:lnSpc>
                <a:spcPct val="70000"/>
              </a:lnSpc>
            </a:pPr>
            <a:r>
              <a:rPr lang="en-GB" sz="1400" b="1" i="1" dirty="0">
                <a:solidFill>
                  <a:srgbClr val="FF0000"/>
                </a:solidFill>
              </a:rPr>
              <a:t>Global perspective: how insurance might assist with responses to Climate Change and influence both individual and corporate behaviour</a:t>
            </a:r>
            <a:endParaRPr lang="en-GB" sz="1400" dirty="0">
              <a:solidFill>
                <a:srgbClr val="FF0000"/>
              </a:solidFill>
            </a:endParaRPr>
          </a:p>
          <a:p>
            <a:pPr>
              <a:lnSpc>
                <a:spcPct val="70000"/>
              </a:lnSpc>
            </a:pPr>
            <a:endParaRPr lang="en-GB" sz="1600" b="1" u="sng" dirty="0"/>
          </a:p>
          <a:p>
            <a:pPr>
              <a:lnSpc>
                <a:spcPct val="70000"/>
              </a:lnSpc>
            </a:pPr>
            <a:r>
              <a:rPr lang="en-GB" sz="1600" b="1" dirty="0"/>
              <a:t>Tim Hardy</a:t>
            </a:r>
          </a:p>
          <a:p>
            <a:pPr>
              <a:lnSpc>
                <a:spcPct val="70000"/>
              </a:lnSpc>
            </a:pPr>
            <a:r>
              <a:rPr lang="en-GB" sz="1200" b="1" dirty="0"/>
              <a:t>Chair, AIDA Climate Change </a:t>
            </a:r>
          </a:p>
          <a:p>
            <a:pPr>
              <a:lnSpc>
                <a:spcPct val="70000"/>
              </a:lnSpc>
            </a:pPr>
            <a:r>
              <a:rPr lang="en-GB" sz="1200" b="1" dirty="0"/>
              <a:t>Working Party</a:t>
            </a:r>
          </a:p>
          <a:p>
            <a:pPr algn="l">
              <a:lnSpc>
                <a:spcPct val="70000"/>
              </a:lnSpc>
            </a:pPr>
            <a:endParaRPr lang="en-GB" sz="600" dirty="0"/>
          </a:p>
          <a:p>
            <a:pPr algn="l">
              <a:lnSpc>
                <a:spcPct val="70000"/>
              </a:lnSpc>
            </a:pPr>
            <a:endParaRPr lang="en-GB" sz="600" b="1" dirty="0"/>
          </a:p>
          <a:p>
            <a:pPr algn="l">
              <a:lnSpc>
                <a:spcPct val="70000"/>
              </a:lnSpc>
            </a:pPr>
            <a:endParaRPr lang="en-GB" sz="600" b="1" dirty="0"/>
          </a:p>
          <a:p>
            <a:pPr algn="l">
              <a:lnSpc>
                <a:spcPct val="70000"/>
              </a:lnSpc>
            </a:pPr>
            <a:endParaRPr lang="en-GB" sz="600" b="1" dirty="0"/>
          </a:p>
          <a:p>
            <a:pPr algn="l">
              <a:lnSpc>
                <a:spcPct val="70000"/>
              </a:lnSpc>
            </a:pPr>
            <a:endParaRPr lang="en-GB" sz="600" dirty="0"/>
          </a:p>
          <a:p>
            <a:pPr algn="l">
              <a:lnSpc>
                <a:spcPct val="70000"/>
              </a:lnSpc>
            </a:pPr>
            <a:endParaRPr lang="en-GB" sz="600" dirty="0"/>
          </a:p>
          <a:p>
            <a:pPr algn="l">
              <a:lnSpc>
                <a:spcPct val="70000"/>
              </a:lnSpc>
            </a:pPr>
            <a:endParaRPr lang="en-GB" sz="600" dirty="0"/>
          </a:p>
          <a:p>
            <a:pPr algn="l">
              <a:lnSpc>
                <a:spcPct val="70000"/>
              </a:lnSpc>
            </a:pPr>
            <a:endParaRPr lang="en-GB" sz="600" dirty="0"/>
          </a:p>
          <a:p>
            <a:pPr algn="l">
              <a:lnSpc>
                <a:spcPct val="70000"/>
              </a:lnSpc>
            </a:pPr>
            <a:endParaRPr lang="en-GB" sz="6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2586" y="5891671"/>
            <a:ext cx="1041480" cy="6120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803" y="0"/>
            <a:ext cx="3703529" cy="6858000"/>
          </a:xfrm>
          <a:prstGeom prst="rect">
            <a:avLst/>
          </a:prstGeom>
        </p:spPr>
      </p:pic>
    </p:spTree>
    <p:extLst>
      <p:ext uri="{BB962C8B-B14F-4D97-AF65-F5344CB8AC3E}">
        <p14:creationId xmlns:p14="http://schemas.microsoft.com/office/powerpoint/2010/main" val="1528394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26"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3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idaLogo.jpg"/>
          <p:cNvPicPr>
            <a:picLocks noChangeAspect="1"/>
          </p:cNvPicPr>
          <p:nvPr/>
        </p:nvPicPr>
        <p:blipFill rotWithShape="1">
          <a:blip r:embed="rId3" cstate="print"/>
          <a:srcRect t="14573" r="2" b="9448"/>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48164" b="29364"/>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2" name="Title 1"/>
          <p:cNvSpPr>
            <a:spLocks noGrp="1"/>
          </p:cNvSpPr>
          <p:nvPr>
            <p:ph type="title"/>
          </p:nvPr>
        </p:nvSpPr>
        <p:spPr>
          <a:xfrm>
            <a:off x="838200" y="365125"/>
            <a:ext cx="10515600" cy="1325563"/>
          </a:xfrm>
        </p:spPr>
        <p:txBody>
          <a:bodyPr>
            <a:normAutofit/>
          </a:bodyPr>
          <a:lstStyle/>
          <a:p>
            <a:pPr>
              <a:lnSpc>
                <a:spcPct val="70000"/>
              </a:lnSpc>
            </a:pPr>
            <a:r>
              <a:rPr lang="en-GB" sz="1400" b="1" i="1" dirty="0"/>
              <a:t>NZILA CONFERENCE 2016 : Queenstown  - 22 September 2016                                                                                                  </a:t>
            </a:r>
            <a:br>
              <a:rPr lang="en-GB" sz="1400" b="1" i="1" dirty="0"/>
            </a:br>
            <a:br>
              <a:rPr lang="en-GB" sz="1400" b="1" i="1" dirty="0"/>
            </a:br>
            <a:r>
              <a:rPr lang="en-GB" sz="1400" b="1" i="1" dirty="0"/>
              <a:t>TIM HARDY</a:t>
            </a:r>
            <a:br>
              <a:rPr lang="en-GB" sz="1400" b="1" i="1" dirty="0"/>
            </a:br>
            <a:br>
              <a:rPr lang="en-GB" sz="1400" b="1" i="1" dirty="0"/>
            </a:br>
            <a:r>
              <a:rPr lang="en-GB" sz="1400" b="1" i="1" dirty="0"/>
              <a:t>Global perspective: how insurance might assist with responses to Climate Change and influence both individual and corporate behaviour</a:t>
            </a:r>
            <a:br>
              <a:rPr lang="en-GB" sz="1400" dirty="0"/>
            </a:br>
            <a:br>
              <a:rPr lang="en-GB" sz="1400" dirty="0"/>
            </a:br>
            <a:endParaRPr lang="en-GB" sz="1400" dirty="0"/>
          </a:p>
        </p:txBody>
      </p:sp>
      <p:sp>
        <p:nvSpPr>
          <p:cNvPr id="7" name="Content Placeholder 6"/>
          <p:cNvSpPr>
            <a:spLocks noGrp="1"/>
          </p:cNvSpPr>
          <p:nvPr>
            <p:ph idx="1"/>
          </p:nvPr>
        </p:nvSpPr>
        <p:spPr>
          <a:xfrm>
            <a:off x="838200" y="2015406"/>
            <a:ext cx="5097779" cy="4065986"/>
          </a:xfrm>
        </p:spPr>
        <p:txBody>
          <a:bodyPr anchor="t">
            <a:normAutofit/>
          </a:bodyPr>
          <a:lstStyle/>
          <a:p>
            <a:pPr marL="0" indent="0">
              <a:buNone/>
            </a:pPr>
            <a:endParaRPr lang="en-GB" sz="2000" b="1" dirty="0">
              <a:solidFill>
                <a:schemeClr val="bg1"/>
              </a:solidFill>
            </a:endParaRPr>
          </a:p>
          <a:p>
            <a:pPr marL="0" indent="0">
              <a:buNone/>
            </a:pPr>
            <a:r>
              <a:rPr lang="en-GB" sz="2000" b="1" dirty="0">
                <a:solidFill>
                  <a:schemeClr val="bg1"/>
                </a:solidFill>
              </a:rPr>
              <a:t>Outline of presentation</a:t>
            </a:r>
          </a:p>
          <a:p>
            <a:pPr marL="0" indent="0">
              <a:buNone/>
            </a:pPr>
            <a:endParaRPr lang="en-GB" sz="2000" dirty="0">
              <a:solidFill>
                <a:schemeClr val="bg1"/>
              </a:solidFill>
            </a:endParaRPr>
          </a:p>
          <a:p>
            <a:pPr marL="342900" indent="-342900">
              <a:buFont typeface="+mj-lt"/>
              <a:buAutoNum type="arabicPeriod"/>
            </a:pPr>
            <a:r>
              <a:rPr lang="en-GB" sz="2000" dirty="0">
                <a:solidFill>
                  <a:schemeClr val="bg1"/>
                </a:solidFill>
              </a:rPr>
              <a:t>Introduction </a:t>
            </a:r>
          </a:p>
          <a:p>
            <a:pPr marL="342900" indent="-342900">
              <a:buFont typeface="+mj-lt"/>
              <a:buAutoNum type="arabicPeriod"/>
            </a:pPr>
            <a:r>
              <a:rPr lang="en-GB" sz="2000" dirty="0">
                <a:solidFill>
                  <a:schemeClr val="bg1"/>
                </a:solidFill>
              </a:rPr>
              <a:t>Challenges</a:t>
            </a:r>
          </a:p>
          <a:p>
            <a:pPr marL="342900" indent="-342900">
              <a:buFont typeface="+mj-lt"/>
              <a:buAutoNum type="arabicPeriod"/>
            </a:pPr>
            <a:r>
              <a:rPr lang="en-GB" sz="2000" dirty="0">
                <a:solidFill>
                  <a:schemeClr val="bg1"/>
                </a:solidFill>
              </a:rPr>
              <a:t>Expectations </a:t>
            </a:r>
          </a:p>
          <a:p>
            <a:pPr marL="342900" indent="-342900">
              <a:buFont typeface="+mj-lt"/>
              <a:buAutoNum type="arabicPeriod"/>
            </a:pPr>
            <a:r>
              <a:rPr lang="en-GB" sz="2000" dirty="0">
                <a:solidFill>
                  <a:schemeClr val="bg1"/>
                </a:solidFill>
              </a:rPr>
              <a:t>Responses </a:t>
            </a:r>
          </a:p>
          <a:p>
            <a:pPr marL="342900" indent="-342900">
              <a:buFont typeface="+mj-lt"/>
              <a:buAutoNum type="arabicPeriod"/>
            </a:pPr>
            <a:r>
              <a:rPr lang="en-GB" sz="2000" dirty="0">
                <a:solidFill>
                  <a:schemeClr val="bg1"/>
                </a:solidFill>
              </a:rPr>
              <a:t>The Future </a:t>
            </a:r>
          </a:p>
        </p:txBody>
      </p:sp>
    </p:spTree>
    <p:extLst>
      <p:ext uri="{BB962C8B-B14F-4D97-AF65-F5344CB8AC3E}">
        <p14:creationId xmlns:p14="http://schemas.microsoft.com/office/powerpoint/2010/main" val="78314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3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idaLogo.jpg"/>
          <p:cNvPicPr>
            <a:picLocks noChangeAspect="1"/>
          </p:cNvPicPr>
          <p:nvPr/>
        </p:nvPicPr>
        <p:blipFill rotWithShape="1">
          <a:blip r:embed="rId3" cstate="print"/>
          <a:srcRect t="14573" r="2" b="9448"/>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48143" b="29385"/>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2" name="Title 1"/>
          <p:cNvSpPr>
            <a:spLocks noGrp="1"/>
          </p:cNvSpPr>
          <p:nvPr>
            <p:ph type="title"/>
          </p:nvPr>
        </p:nvSpPr>
        <p:spPr>
          <a:xfrm>
            <a:off x="838200" y="365125"/>
            <a:ext cx="10515600" cy="1325563"/>
          </a:xfrm>
        </p:spPr>
        <p:txBody>
          <a:bodyPr>
            <a:normAutofit/>
          </a:bodyPr>
          <a:lstStyle/>
          <a:p>
            <a:pPr>
              <a:lnSpc>
                <a:spcPct val="70000"/>
              </a:lnSpc>
            </a:pPr>
            <a:r>
              <a:rPr lang="en-GB" sz="1400" b="1" i="1" dirty="0"/>
              <a:t>NZILA CONFERENCE 2016 : Queenstown  - 22 September 2016                                                                                                  </a:t>
            </a:r>
            <a:br>
              <a:rPr lang="en-GB" sz="1400" b="1" i="1" dirty="0"/>
            </a:br>
            <a:br>
              <a:rPr lang="en-GB" sz="1400" b="1" i="1" dirty="0"/>
            </a:br>
            <a:r>
              <a:rPr lang="en-GB" sz="1400" b="1" i="1" dirty="0"/>
              <a:t>TIM HARDY</a:t>
            </a:r>
            <a:br>
              <a:rPr lang="en-GB" sz="1400" b="1" i="1" dirty="0"/>
            </a:br>
            <a:br>
              <a:rPr lang="en-GB" sz="1400" b="1" i="1" dirty="0"/>
            </a:br>
            <a:r>
              <a:rPr lang="en-GB" sz="1400" b="1" i="1"/>
              <a:t>Global perspective: how insurance might assist with responses to Climate Change and influence both individual and corporate behaviour</a:t>
            </a:r>
            <a:br>
              <a:rPr lang="en-GB" sz="1400" dirty="0"/>
            </a:br>
            <a:br>
              <a:rPr lang="en-GB" sz="1400" dirty="0"/>
            </a:br>
            <a:endParaRPr lang="en-GB" sz="1400" dirty="0"/>
          </a:p>
        </p:txBody>
      </p:sp>
      <p:sp>
        <p:nvSpPr>
          <p:cNvPr id="7" name="Content Placeholder 6"/>
          <p:cNvSpPr>
            <a:spLocks noGrp="1"/>
          </p:cNvSpPr>
          <p:nvPr>
            <p:ph idx="1"/>
          </p:nvPr>
        </p:nvSpPr>
        <p:spPr>
          <a:xfrm>
            <a:off x="838200" y="2015406"/>
            <a:ext cx="5097779" cy="4065986"/>
          </a:xfrm>
        </p:spPr>
        <p:txBody>
          <a:bodyPr anchor="t">
            <a:normAutofit lnSpcReduction="10000"/>
          </a:bodyPr>
          <a:lstStyle/>
          <a:p>
            <a:pPr marL="0" indent="0">
              <a:buNone/>
            </a:pPr>
            <a:r>
              <a:rPr lang="en-GB" sz="2000" b="1" dirty="0">
                <a:solidFill>
                  <a:schemeClr val="bg1"/>
                </a:solidFill>
              </a:rPr>
              <a:t>Challenges</a:t>
            </a:r>
          </a:p>
          <a:p>
            <a:pPr marL="0" indent="0">
              <a:buNone/>
            </a:pPr>
            <a:endParaRPr lang="en-GB" sz="2000" b="1" dirty="0">
              <a:solidFill>
                <a:schemeClr val="bg1"/>
              </a:solidFill>
            </a:endParaRPr>
          </a:p>
          <a:p>
            <a:r>
              <a:rPr lang="en-GB" sz="1800" dirty="0">
                <a:solidFill>
                  <a:schemeClr val="bg1"/>
                </a:solidFill>
              </a:rPr>
              <a:t>Scale and nature of the Climate Change phenomenon </a:t>
            </a:r>
          </a:p>
          <a:p>
            <a:r>
              <a:rPr lang="en-GB" sz="1800" dirty="0">
                <a:solidFill>
                  <a:schemeClr val="bg1"/>
                </a:solidFill>
              </a:rPr>
              <a:t>Uncertainty and aggravation of existing perils and new exposures </a:t>
            </a:r>
          </a:p>
          <a:p>
            <a:r>
              <a:rPr lang="en-GB" sz="1800" dirty="0">
                <a:solidFill>
                  <a:schemeClr val="bg1"/>
                </a:solidFill>
              </a:rPr>
              <a:t>Combination with other modern phenomena of global life and trade and unevenness of  consequences</a:t>
            </a:r>
          </a:p>
          <a:p>
            <a:r>
              <a:rPr lang="en-GB" sz="1800" dirty="0">
                <a:solidFill>
                  <a:schemeClr val="bg1"/>
                </a:solidFill>
              </a:rPr>
              <a:t>Challenges not confined to caring for the most vulnerable minorities : economies of countries at risk – so, too, the financial well-being of the insurance and financial markets relied upon to provide support and solutions </a:t>
            </a:r>
          </a:p>
        </p:txBody>
      </p:sp>
    </p:spTree>
    <p:extLst>
      <p:ext uri="{BB962C8B-B14F-4D97-AF65-F5344CB8AC3E}">
        <p14:creationId xmlns:p14="http://schemas.microsoft.com/office/powerpoint/2010/main" val="419897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3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idaLogo.jpg"/>
          <p:cNvPicPr>
            <a:picLocks noChangeAspect="1"/>
          </p:cNvPicPr>
          <p:nvPr/>
        </p:nvPicPr>
        <p:blipFill rotWithShape="1">
          <a:blip r:embed="rId3" cstate="print"/>
          <a:srcRect t="14573" r="2" b="9448"/>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48143" b="29385"/>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2" name="Title 1"/>
          <p:cNvSpPr>
            <a:spLocks noGrp="1"/>
          </p:cNvSpPr>
          <p:nvPr>
            <p:ph type="title"/>
          </p:nvPr>
        </p:nvSpPr>
        <p:spPr>
          <a:xfrm>
            <a:off x="838200" y="365125"/>
            <a:ext cx="10515600" cy="1325563"/>
          </a:xfrm>
        </p:spPr>
        <p:txBody>
          <a:bodyPr>
            <a:normAutofit/>
          </a:bodyPr>
          <a:lstStyle/>
          <a:p>
            <a:pPr>
              <a:lnSpc>
                <a:spcPct val="70000"/>
              </a:lnSpc>
            </a:pPr>
            <a:r>
              <a:rPr lang="en-GB" sz="1400" b="1" i="1" dirty="0"/>
              <a:t>NZILA CONFERENCE 2016 : Queenstown  - 22 September 2016                                                                                                  </a:t>
            </a:r>
            <a:br>
              <a:rPr lang="en-GB" sz="1400" b="1" i="1" dirty="0"/>
            </a:br>
            <a:br>
              <a:rPr lang="en-GB" sz="1400" b="1" i="1" dirty="0"/>
            </a:br>
            <a:r>
              <a:rPr lang="en-GB" sz="1400" b="1" i="1" dirty="0"/>
              <a:t>TIM HARDY</a:t>
            </a:r>
            <a:br>
              <a:rPr lang="en-GB" sz="1400" b="1" i="1" dirty="0"/>
            </a:br>
            <a:br>
              <a:rPr lang="en-GB" sz="1400" b="1" i="1" dirty="0"/>
            </a:br>
            <a:r>
              <a:rPr lang="en-GB" sz="1400" b="1" i="1"/>
              <a:t>Global perspective: how insurance might assist with responses to Climate Change and influence both individual and corporate behaviour</a:t>
            </a:r>
            <a:br>
              <a:rPr lang="en-GB" sz="1400" dirty="0"/>
            </a:br>
            <a:br>
              <a:rPr lang="en-GB" sz="1400" dirty="0"/>
            </a:br>
            <a:endParaRPr lang="en-GB" sz="1400" dirty="0"/>
          </a:p>
        </p:txBody>
      </p:sp>
      <p:sp>
        <p:nvSpPr>
          <p:cNvPr id="7" name="Content Placeholder 6"/>
          <p:cNvSpPr>
            <a:spLocks noGrp="1"/>
          </p:cNvSpPr>
          <p:nvPr>
            <p:ph idx="1"/>
          </p:nvPr>
        </p:nvSpPr>
        <p:spPr>
          <a:xfrm>
            <a:off x="838200" y="2015406"/>
            <a:ext cx="5097779" cy="4065986"/>
          </a:xfrm>
        </p:spPr>
        <p:txBody>
          <a:bodyPr anchor="t">
            <a:normAutofit fontScale="92500" lnSpcReduction="20000"/>
          </a:bodyPr>
          <a:lstStyle/>
          <a:p>
            <a:pPr marL="0" indent="0">
              <a:buNone/>
            </a:pPr>
            <a:r>
              <a:rPr lang="en-GB" sz="2000" b="1" dirty="0">
                <a:solidFill>
                  <a:schemeClr val="bg1"/>
                </a:solidFill>
              </a:rPr>
              <a:t>Expectations </a:t>
            </a:r>
          </a:p>
          <a:p>
            <a:pPr marL="0" indent="0">
              <a:buNone/>
            </a:pPr>
            <a:endParaRPr lang="en-GB" sz="2000" b="1" dirty="0">
              <a:solidFill>
                <a:schemeClr val="bg1"/>
              </a:solidFill>
            </a:endParaRPr>
          </a:p>
          <a:p>
            <a:r>
              <a:rPr lang="en-GB" sz="1800" dirty="0">
                <a:solidFill>
                  <a:schemeClr val="bg1"/>
                </a:solidFill>
              </a:rPr>
              <a:t>Global rhetoric may be at odds with national or regional realities where inconsistencies can abound</a:t>
            </a:r>
          </a:p>
          <a:p>
            <a:r>
              <a:rPr lang="en-GB" sz="1800" dirty="0">
                <a:solidFill>
                  <a:schemeClr val="bg1"/>
                </a:solidFill>
              </a:rPr>
              <a:t>Globally: raised or formalised by Paris Agreement?</a:t>
            </a:r>
          </a:p>
          <a:p>
            <a:r>
              <a:rPr lang="en-GB" sz="1800" dirty="0">
                <a:solidFill>
                  <a:schemeClr val="bg1"/>
                </a:solidFill>
              </a:rPr>
              <a:t>Shift of emphasis onto “Third Pillar” of Climate Policy </a:t>
            </a:r>
          </a:p>
          <a:p>
            <a:r>
              <a:rPr lang="en-GB" sz="1800" dirty="0">
                <a:solidFill>
                  <a:schemeClr val="bg1"/>
                </a:solidFill>
              </a:rPr>
              <a:t>Finding practical ways of reducing “Loss and Damage” seen as valuable as committing to twin pillars of Mitigation (of) and Adaptation (to Climate Change) </a:t>
            </a:r>
          </a:p>
          <a:p>
            <a:r>
              <a:rPr lang="en-GB" sz="1800" dirty="0">
                <a:solidFill>
                  <a:schemeClr val="bg1"/>
                </a:solidFill>
              </a:rPr>
              <a:t>If reliance to be placed on insurance markets and their  expertise to secure financial support and funding – will this model permit insurers to devise or acquire tools, practical support, finance and appetite to help create reliable products?</a:t>
            </a:r>
          </a:p>
          <a:p>
            <a:pPr marL="0" indent="0">
              <a:buNone/>
            </a:pPr>
            <a:r>
              <a:rPr lang="en-GB" sz="1800" dirty="0">
                <a:solidFill>
                  <a:schemeClr val="bg1"/>
                </a:solidFill>
              </a:rPr>
              <a:t> </a:t>
            </a:r>
          </a:p>
        </p:txBody>
      </p:sp>
    </p:spTree>
    <p:extLst>
      <p:ext uri="{BB962C8B-B14F-4D97-AF65-F5344CB8AC3E}">
        <p14:creationId xmlns:p14="http://schemas.microsoft.com/office/powerpoint/2010/main" val="928619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3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idaLogo.jpg"/>
          <p:cNvPicPr>
            <a:picLocks noChangeAspect="1"/>
          </p:cNvPicPr>
          <p:nvPr/>
        </p:nvPicPr>
        <p:blipFill rotWithShape="1">
          <a:blip r:embed="rId3" cstate="print"/>
          <a:srcRect t="14573" r="2" b="9448"/>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sp>
        <p:nvSpPr>
          <p:cNvPr id="2" name="Title 1"/>
          <p:cNvSpPr>
            <a:spLocks noGrp="1"/>
          </p:cNvSpPr>
          <p:nvPr>
            <p:ph type="title"/>
          </p:nvPr>
        </p:nvSpPr>
        <p:spPr>
          <a:xfrm>
            <a:off x="838200" y="365125"/>
            <a:ext cx="10515600" cy="1325563"/>
          </a:xfrm>
        </p:spPr>
        <p:txBody>
          <a:bodyPr>
            <a:normAutofit/>
          </a:bodyPr>
          <a:lstStyle/>
          <a:p>
            <a:pPr>
              <a:lnSpc>
                <a:spcPct val="70000"/>
              </a:lnSpc>
            </a:pPr>
            <a:r>
              <a:rPr lang="en-GB" sz="1400" b="1" i="1" dirty="0"/>
              <a:t>NZILA CONFERENCE 2016 : Queenstown  - 22 September 2016                                                                                                  </a:t>
            </a:r>
            <a:br>
              <a:rPr lang="en-GB" sz="1400" b="1" i="1" dirty="0"/>
            </a:br>
            <a:br>
              <a:rPr lang="en-GB" sz="1400" b="1" i="1" dirty="0"/>
            </a:br>
            <a:r>
              <a:rPr lang="en-GB" sz="1400" b="1" i="1" dirty="0"/>
              <a:t>TIM HARDY</a:t>
            </a:r>
            <a:br>
              <a:rPr lang="en-GB" sz="1400" b="1" i="1" dirty="0"/>
            </a:br>
            <a:br>
              <a:rPr lang="en-GB" sz="1400" b="1" i="1" dirty="0"/>
            </a:br>
            <a:r>
              <a:rPr lang="en-GB" sz="1400" b="1" i="1" dirty="0"/>
              <a:t>Global perspective: how insurance might assist with responses to Climate Change and influence both individual and corporate behaviour</a:t>
            </a:r>
            <a:br>
              <a:rPr lang="en-GB" sz="1400" dirty="0"/>
            </a:br>
            <a:br>
              <a:rPr lang="en-GB" sz="1400" dirty="0"/>
            </a:br>
            <a:endParaRPr lang="en-GB" sz="1400" dirty="0"/>
          </a:p>
        </p:txBody>
      </p:sp>
      <p:sp>
        <p:nvSpPr>
          <p:cNvPr id="7" name="Content Placeholder 6"/>
          <p:cNvSpPr>
            <a:spLocks noGrp="1"/>
          </p:cNvSpPr>
          <p:nvPr>
            <p:ph idx="1"/>
          </p:nvPr>
        </p:nvSpPr>
        <p:spPr>
          <a:xfrm>
            <a:off x="838200" y="2015406"/>
            <a:ext cx="5097779" cy="4065986"/>
          </a:xfrm>
        </p:spPr>
        <p:txBody>
          <a:bodyPr anchor="t">
            <a:normAutofit/>
          </a:bodyPr>
          <a:lstStyle/>
          <a:p>
            <a:pPr marL="0" indent="0">
              <a:buNone/>
            </a:pPr>
            <a:r>
              <a:rPr lang="en-GB" sz="2000" b="1" dirty="0">
                <a:solidFill>
                  <a:schemeClr val="bg1"/>
                </a:solidFill>
              </a:rPr>
              <a:t>Responses</a:t>
            </a:r>
          </a:p>
          <a:p>
            <a:pPr marL="0" indent="0">
              <a:buNone/>
            </a:pPr>
            <a:endParaRPr lang="en-GB" sz="2000" b="1" dirty="0">
              <a:solidFill>
                <a:schemeClr val="bg1"/>
              </a:solidFill>
            </a:endParaRPr>
          </a:p>
          <a:p>
            <a:r>
              <a:rPr lang="en-GB" sz="1800" dirty="0">
                <a:solidFill>
                  <a:schemeClr val="bg1"/>
                </a:solidFill>
              </a:rPr>
              <a:t>Understanding the Climate Change problem </a:t>
            </a:r>
          </a:p>
          <a:p>
            <a:r>
              <a:rPr lang="en-GB" sz="1800" dirty="0">
                <a:solidFill>
                  <a:schemeClr val="bg1"/>
                </a:solidFill>
              </a:rPr>
              <a:t>Building awareness + participating in public policy</a:t>
            </a:r>
          </a:p>
          <a:p>
            <a:r>
              <a:rPr lang="en-GB" sz="1800" dirty="0">
                <a:solidFill>
                  <a:schemeClr val="bg1"/>
                </a:solidFill>
              </a:rPr>
              <a:t>Aligning policy terms and conditions  with risk-reducing behaviour</a:t>
            </a:r>
          </a:p>
          <a:p>
            <a:r>
              <a:rPr lang="en-GB" sz="1800" dirty="0">
                <a:solidFill>
                  <a:schemeClr val="bg1"/>
                </a:solidFill>
              </a:rPr>
              <a:t>Alternative risk transfer/reducing mechanisms </a:t>
            </a:r>
          </a:p>
          <a:p>
            <a:r>
              <a:rPr lang="en-GB" sz="1800" dirty="0">
                <a:solidFill>
                  <a:schemeClr val="bg1"/>
                </a:solidFill>
              </a:rPr>
              <a:t>New insurance products and services </a:t>
            </a:r>
          </a:p>
          <a:p>
            <a:r>
              <a:rPr lang="en-GB" sz="1800" dirty="0">
                <a:solidFill>
                  <a:schemeClr val="bg1"/>
                </a:solidFill>
              </a:rPr>
              <a:t>(Re)investing in Climate Change solutions</a:t>
            </a:r>
          </a:p>
          <a:p>
            <a:r>
              <a:rPr lang="en-GB" sz="1800" dirty="0">
                <a:solidFill>
                  <a:schemeClr val="bg1"/>
                </a:solidFill>
              </a:rPr>
              <a:t>Financing customer improvements? </a:t>
            </a:r>
          </a:p>
          <a:p>
            <a:endParaRPr lang="en-GB" sz="2000" b="1" dirty="0">
              <a:solidFill>
                <a:schemeClr val="bg1"/>
              </a:solidFill>
            </a:endParaRPr>
          </a:p>
          <a:p>
            <a:pPr marL="0" indent="0">
              <a:buNone/>
            </a:pPr>
            <a:endParaRPr lang="en-GB" sz="2000" b="1" dirty="0">
              <a:solidFill>
                <a:schemeClr val="bg1"/>
              </a:solidFill>
            </a:endParaRPr>
          </a:p>
          <a:p>
            <a:pPr marL="0" indent="0">
              <a:buNone/>
            </a:pPr>
            <a:endParaRPr lang="en-GB" sz="2000" b="1" dirty="0">
              <a:solidFill>
                <a:schemeClr val="bg1"/>
              </a:solidFill>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48143" b="29385"/>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Tree>
    <p:extLst>
      <p:ext uri="{BB962C8B-B14F-4D97-AF65-F5344CB8AC3E}">
        <p14:creationId xmlns:p14="http://schemas.microsoft.com/office/powerpoint/2010/main" val="1177897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3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idaLogo.jpg"/>
          <p:cNvPicPr>
            <a:picLocks noChangeAspect="1"/>
          </p:cNvPicPr>
          <p:nvPr/>
        </p:nvPicPr>
        <p:blipFill rotWithShape="1">
          <a:blip r:embed="rId3" cstate="print"/>
          <a:srcRect t="14573" r="2" b="9448"/>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sp>
        <p:nvSpPr>
          <p:cNvPr id="2" name="Title 1"/>
          <p:cNvSpPr>
            <a:spLocks noGrp="1"/>
          </p:cNvSpPr>
          <p:nvPr>
            <p:ph type="title"/>
          </p:nvPr>
        </p:nvSpPr>
        <p:spPr>
          <a:xfrm>
            <a:off x="838200" y="365125"/>
            <a:ext cx="10515600" cy="1325563"/>
          </a:xfrm>
        </p:spPr>
        <p:txBody>
          <a:bodyPr>
            <a:normAutofit/>
          </a:bodyPr>
          <a:lstStyle/>
          <a:p>
            <a:pPr>
              <a:lnSpc>
                <a:spcPct val="70000"/>
              </a:lnSpc>
            </a:pPr>
            <a:r>
              <a:rPr lang="en-GB" sz="1400" b="1" i="1" dirty="0"/>
              <a:t>NZILA CONFERENCE 2016 : Queenstown  - 22 September 2016                                                                                                  </a:t>
            </a:r>
            <a:br>
              <a:rPr lang="en-GB" sz="1400" b="1" i="1" dirty="0"/>
            </a:br>
            <a:br>
              <a:rPr lang="en-GB" sz="1400" b="1" i="1" dirty="0"/>
            </a:br>
            <a:r>
              <a:rPr lang="en-GB" sz="1400" b="1" i="1" dirty="0"/>
              <a:t>TIM HARDY</a:t>
            </a:r>
            <a:br>
              <a:rPr lang="en-GB" sz="1400" b="1" i="1" dirty="0"/>
            </a:br>
            <a:br>
              <a:rPr lang="en-GB" sz="1400" b="1" i="1" dirty="0"/>
            </a:br>
            <a:r>
              <a:rPr lang="en-GB" sz="1400" b="1" i="1" dirty="0"/>
              <a:t>Global perspective: how insurance might assist with responses to Climate Change and influence both individual and corporate behaviour</a:t>
            </a:r>
            <a:br>
              <a:rPr lang="en-GB" sz="1400" dirty="0"/>
            </a:br>
            <a:br>
              <a:rPr lang="en-GB" sz="1400" dirty="0"/>
            </a:br>
            <a:endParaRPr lang="en-GB" sz="1400" dirty="0"/>
          </a:p>
        </p:txBody>
      </p:sp>
      <p:sp>
        <p:nvSpPr>
          <p:cNvPr id="7" name="Content Placeholder 6"/>
          <p:cNvSpPr>
            <a:spLocks noGrp="1"/>
          </p:cNvSpPr>
          <p:nvPr>
            <p:ph idx="1"/>
          </p:nvPr>
        </p:nvSpPr>
        <p:spPr>
          <a:xfrm>
            <a:off x="838200" y="2015406"/>
            <a:ext cx="5097779" cy="4065986"/>
          </a:xfrm>
        </p:spPr>
        <p:txBody>
          <a:bodyPr anchor="t">
            <a:normAutofit lnSpcReduction="10000"/>
          </a:bodyPr>
          <a:lstStyle/>
          <a:p>
            <a:pPr marL="0" indent="0">
              <a:buNone/>
            </a:pPr>
            <a:r>
              <a:rPr lang="en-GB" sz="2000" b="1" dirty="0">
                <a:solidFill>
                  <a:schemeClr val="bg1"/>
                </a:solidFill>
              </a:rPr>
              <a:t>The Future </a:t>
            </a:r>
          </a:p>
          <a:p>
            <a:pPr marL="0" indent="0">
              <a:buNone/>
            </a:pPr>
            <a:r>
              <a:rPr lang="en-GB" sz="1400" dirty="0">
                <a:solidFill>
                  <a:schemeClr val="bg1"/>
                </a:solidFill>
              </a:rPr>
              <a:t>“</a:t>
            </a:r>
            <a:r>
              <a:rPr lang="en-GB" sz="1400" i="1" dirty="0">
                <a:solidFill>
                  <a:schemeClr val="bg1"/>
                </a:solidFill>
              </a:rPr>
              <a:t>Predicting the future is a mug’s game, but any game is improved when you can actually keep the score.”      </a:t>
            </a:r>
            <a:r>
              <a:rPr lang="en-GB" sz="1400" dirty="0">
                <a:solidFill>
                  <a:schemeClr val="bg1"/>
                </a:solidFill>
              </a:rPr>
              <a:t>Douglas Adams </a:t>
            </a:r>
          </a:p>
          <a:p>
            <a:pPr marL="0" indent="0">
              <a:buNone/>
            </a:pPr>
            <a:r>
              <a:rPr lang="en-GB" sz="2000" dirty="0">
                <a:solidFill>
                  <a:schemeClr val="bg1"/>
                </a:solidFill>
              </a:rPr>
              <a:t>“</a:t>
            </a:r>
            <a:r>
              <a:rPr lang="en-GB" sz="1400" i="1" dirty="0">
                <a:solidFill>
                  <a:schemeClr val="bg1"/>
                </a:solidFill>
              </a:rPr>
              <a:t>Mankind's greatest achievements have come about by talking, and its greatest failures by not talking. It doesn't have to be like this. Our greatest hopes could become reality in the future. With the technology at our disposal, the possibilities are unbounded. All we need to do is make sure we keep talking.”     </a:t>
            </a:r>
            <a:r>
              <a:rPr lang="en-GB" sz="1400" dirty="0">
                <a:solidFill>
                  <a:schemeClr val="bg1"/>
                </a:solidFill>
              </a:rPr>
              <a:t>Stephen Hawking</a:t>
            </a:r>
          </a:p>
          <a:p>
            <a:pPr marL="0" indent="0">
              <a:buNone/>
            </a:pPr>
            <a:endParaRPr lang="en-GB" sz="1400" dirty="0">
              <a:solidFill>
                <a:schemeClr val="bg1"/>
              </a:solidFill>
            </a:endParaRPr>
          </a:p>
          <a:p>
            <a:r>
              <a:rPr lang="en-GB" sz="1400" dirty="0">
                <a:solidFill>
                  <a:schemeClr val="bg1"/>
                </a:solidFill>
              </a:rPr>
              <a:t>Insurance has traditionally helped provide for winners </a:t>
            </a:r>
            <a:r>
              <a:rPr lang="en-GB" sz="1400" i="1" dirty="0">
                <a:solidFill>
                  <a:schemeClr val="bg1"/>
                </a:solidFill>
              </a:rPr>
              <a:t>and</a:t>
            </a:r>
            <a:r>
              <a:rPr lang="en-GB" sz="1400" dirty="0">
                <a:solidFill>
                  <a:schemeClr val="bg1"/>
                </a:solidFill>
              </a:rPr>
              <a:t> losers but Climate Change is no game. To succeed the right traditions must be upheld. Widest and imaginative collaboration on global scale is essential. </a:t>
            </a:r>
          </a:p>
          <a:p>
            <a:r>
              <a:rPr lang="en-GB" sz="1400" dirty="0">
                <a:solidFill>
                  <a:schemeClr val="bg1"/>
                </a:solidFill>
              </a:rPr>
              <a:t>Fruits of talking across all nations and disciplines must provide certainty but adapt to unexpected change. Also need recording in language that can be understood </a:t>
            </a:r>
            <a:r>
              <a:rPr lang="en-GB" sz="1400" i="1" dirty="0">
                <a:solidFill>
                  <a:schemeClr val="bg1"/>
                </a:solidFill>
              </a:rPr>
              <a:t>and </a:t>
            </a:r>
            <a:r>
              <a:rPr lang="en-GB" sz="1400" dirty="0">
                <a:solidFill>
                  <a:schemeClr val="bg1"/>
                </a:solidFill>
              </a:rPr>
              <a:t>operated </a:t>
            </a:r>
            <a:r>
              <a:rPr lang="en-GB" sz="1400" i="1" dirty="0">
                <a:solidFill>
                  <a:schemeClr val="bg1"/>
                </a:solidFill>
              </a:rPr>
              <a:t>and</a:t>
            </a:r>
            <a:r>
              <a:rPr lang="en-GB" sz="1400" dirty="0">
                <a:solidFill>
                  <a:schemeClr val="bg1"/>
                </a:solidFill>
              </a:rPr>
              <a:t> enforced equitably. Lawyers have important role, too.</a:t>
            </a:r>
          </a:p>
          <a:p>
            <a:endParaRPr lang="en-GB" sz="1400" dirty="0">
              <a:solidFill>
                <a:schemeClr val="bg1"/>
              </a:solidFill>
            </a:endParaRPr>
          </a:p>
          <a:p>
            <a:pPr marL="0" indent="0">
              <a:buNone/>
            </a:pPr>
            <a:endParaRPr lang="en-GB" sz="1400" dirty="0">
              <a:solidFill>
                <a:schemeClr val="bg1"/>
              </a:solidFill>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48143" b="29385"/>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Tree>
    <p:extLst>
      <p:ext uri="{BB962C8B-B14F-4D97-AF65-F5344CB8AC3E}">
        <p14:creationId xmlns:p14="http://schemas.microsoft.com/office/powerpoint/2010/main" val="3336924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1326</TotalTime>
  <Words>488</Words>
  <Application>Microsoft Office PowerPoint</Application>
  <PresentationFormat>Widescreen</PresentationFormat>
  <Paragraphs>68</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Garamond</vt:lpstr>
      <vt:lpstr>Times New Roman</vt:lpstr>
      <vt:lpstr>Office Theme</vt:lpstr>
      <vt:lpstr>      Association Internationale de Droit des Assurances International Insurance Law Association  Associazione Internazionale di Diritto delle Assicurazioni Internationale Vereinigung Versicherungsrecht Asociacion Internacional de Derecho de Seguros </vt:lpstr>
      <vt:lpstr>NZILA CONFERENCE 2016 : Queenstown  - 22 September 2016                                                                                                    TIM HARDY  Global perspective: how insurance might assist with responses to Climate Change and influence both individual and corporate behaviour  </vt:lpstr>
      <vt:lpstr>NZILA CONFERENCE 2016 : Queenstown  - 22 September 2016                                                                                                    TIM HARDY  Global perspective: how insurance might assist with responses to Climate Change and influence both individual and corporate behaviour  </vt:lpstr>
      <vt:lpstr>NZILA CONFERENCE 2016 : Queenstown  - 22 September 2016                                                                                                    TIM HARDY  Global perspective: how insurance might assist with responses to Climate Change and influence both individual and corporate behaviour  </vt:lpstr>
      <vt:lpstr>NZILA CONFERENCE 2016 : Queenstown  - 22 September 2016                                                                                                    TIM HARDY  Global perspective: how insurance might assist with responses to Climate Change and influence both individual and corporate behaviour  </vt:lpstr>
      <vt:lpstr>NZILA CONFERENCE 2016 : Queenstown  - 22 September 2016                                                                                                    TIM HARDY  Global perspective: how insurance might assist with responses to Climate Change and influence both individual and corporate behaviour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Association Internationale de Droit des Assurances International Insurance Law Association  Associazione Internazionale di Diritto delle Assicurazioni Internationale Vereinigung Versicherungsrecht Asociacion Internacional de Derecho de Seguros </dc:title>
  <dc:creator>Tim</dc:creator>
  <cp:lastModifiedBy>Tim</cp:lastModifiedBy>
  <cp:revision>52</cp:revision>
  <cp:lastPrinted>2016-09-08T17:12:42Z</cp:lastPrinted>
  <dcterms:created xsi:type="dcterms:W3CDTF">2016-09-05T15:10:08Z</dcterms:created>
  <dcterms:modified xsi:type="dcterms:W3CDTF">2016-09-20T23:21:17Z</dcterms:modified>
</cp:coreProperties>
</file>